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  <p:sldId id="277" r:id="rId12"/>
    <p:sldId id="290" r:id="rId13"/>
    <p:sldId id="292" r:id="rId14"/>
    <p:sldId id="294" r:id="rId15"/>
    <p:sldId id="296" r:id="rId16"/>
    <p:sldId id="298" r:id="rId17"/>
    <p:sldId id="300" r:id="rId18"/>
    <p:sldId id="325" r:id="rId19"/>
    <p:sldId id="328" r:id="rId20"/>
    <p:sldId id="330" r:id="rId21"/>
    <p:sldId id="310" r:id="rId22"/>
    <p:sldId id="326" r:id="rId23"/>
    <p:sldId id="316" r:id="rId24"/>
    <p:sldId id="318" r:id="rId25"/>
    <p:sldId id="320" r:id="rId26"/>
    <p:sldId id="279" r:id="rId27"/>
    <p:sldId id="281" r:id="rId28"/>
    <p:sldId id="283" r:id="rId29"/>
    <p:sldId id="285" r:id="rId30"/>
    <p:sldId id="287" r:id="rId31"/>
    <p:sldId id="289" r:id="rId32"/>
    <p:sldId id="303" r:id="rId33"/>
    <p:sldId id="305" r:id="rId34"/>
    <p:sldId id="307" r:id="rId35"/>
    <p:sldId id="309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807A7-48E8-4FDD-BCB5-C264A747EAA9}" type="doc">
      <dgm:prSet loTypeId="urn:microsoft.com/office/officeart/2005/8/layout/matrix1" loCatId="matrix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ru-RU"/>
        </a:p>
      </dgm:t>
    </dgm:pt>
    <dgm:pt modelId="{ED5B3D61-061A-4AA0-B423-C3CC527C47DE}">
      <dgm:prSet phldrT="[Текст]" custT="1"/>
      <dgm:spPr>
        <a:solidFill>
          <a:srgbClr val="FFFF00"/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ru-RU" sz="2400" b="1" dirty="0" smtClean="0"/>
            <a:t>Мотив пути в</a:t>
          </a:r>
        </a:p>
        <a:p>
          <a:r>
            <a:rPr lang="ru-RU" sz="2400" b="1" dirty="0" smtClean="0"/>
            <a:t>литературе</a:t>
          </a:r>
          <a:endParaRPr lang="ru-RU" sz="2400" b="1" dirty="0"/>
        </a:p>
      </dgm:t>
    </dgm:pt>
    <dgm:pt modelId="{082E7BF5-EDFA-4182-A456-1FF6D6628D36}" type="parTrans" cxnId="{BE22B814-FCFA-4C2A-B611-6C7728BCB0B4}">
      <dgm:prSet/>
      <dgm:spPr/>
      <dgm:t>
        <a:bodyPr/>
        <a:lstStyle/>
        <a:p>
          <a:endParaRPr lang="ru-RU"/>
        </a:p>
      </dgm:t>
    </dgm:pt>
    <dgm:pt modelId="{A671DBC4-A84F-43B4-BAC1-C56227F482EB}" type="sibTrans" cxnId="{BE22B814-FCFA-4C2A-B611-6C7728BCB0B4}">
      <dgm:prSet/>
      <dgm:spPr/>
      <dgm:t>
        <a:bodyPr/>
        <a:lstStyle/>
        <a:p>
          <a:endParaRPr lang="ru-RU"/>
        </a:p>
      </dgm:t>
    </dgm:pt>
    <dgm:pt modelId="{C2B9EBF4-BC0E-476D-9EEA-3C665211ED57}">
      <dgm:prSet phldrT="[Текст]" custT="1"/>
      <dgm:spPr>
        <a:solidFill>
          <a:srgbClr val="FFCC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Путь как поиск места в жизни</a:t>
          </a:r>
        </a:p>
        <a:p>
          <a:r>
            <a:rPr lang="ru-RU" sz="2000" b="1" dirty="0" smtClean="0">
              <a:solidFill>
                <a:schemeClr val="tx1"/>
              </a:solidFill>
            </a:rPr>
            <a:t>А.С.Грибоедов</a:t>
          </a:r>
          <a:r>
            <a:rPr lang="ru-RU" sz="2000" b="1" baseline="0" dirty="0" smtClean="0">
              <a:solidFill>
                <a:schemeClr val="tx1"/>
              </a:solidFill>
            </a:rPr>
            <a:t> «Горе от ума»,</a:t>
          </a:r>
        </a:p>
        <a:p>
          <a:r>
            <a:rPr lang="ru-RU" sz="2000" b="1" baseline="0" dirty="0" smtClean="0">
              <a:solidFill>
                <a:schemeClr val="tx1"/>
              </a:solidFill>
            </a:rPr>
            <a:t>М.Ю.Лермонтов «Герой нашего времени»</a:t>
          </a:r>
          <a:endParaRPr lang="ru-RU" sz="2000" b="1" dirty="0" smtClean="0">
            <a:solidFill>
              <a:schemeClr val="tx1"/>
            </a:solidFill>
          </a:endParaRPr>
        </a:p>
      </dgm:t>
    </dgm:pt>
    <dgm:pt modelId="{F16E9418-71D4-4F94-B520-39203BA4792C}" type="parTrans" cxnId="{71537703-D600-4931-A267-5C047F29718B}">
      <dgm:prSet/>
      <dgm:spPr/>
      <dgm:t>
        <a:bodyPr/>
        <a:lstStyle/>
        <a:p>
          <a:endParaRPr lang="ru-RU"/>
        </a:p>
      </dgm:t>
    </dgm:pt>
    <dgm:pt modelId="{8D36ED17-6A83-4654-9086-BD9F4421746B}" type="sibTrans" cxnId="{71537703-D600-4931-A267-5C047F29718B}">
      <dgm:prSet/>
      <dgm:spPr/>
      <dgm:t>
        <a:bodyPr/>
        <a:lstStyle/>
        <a:p>
          <a:endParaRPr lang="ru-RU"/>
        </a:p>
      </dgm:t>
    </dgm:pt>
    <dgm:pt modelId="{67EA4F65-87C9-4B4F-A816-215E1B7C106A}">
      <dgm:prSet phldrT="[Текст]" custT="1"/>
      <dgm:spPr>
        <a:solidFill>
          <a:srgbClr val="FFFF99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Исторический путь России</a:t>
          </a:r>
        </a:p>
        <a:p>
          <a:r>
            <a:rPr lang="ru-RU" sz="2000" b="1" dirty="0" smtClean="0">
              <a:solidFill>
                <a:schemeClr val="tx1"/>
              </a:solidFill>
            </a:rPr>
            <a:t>Н.В.Гоголь «Мёртвые души»,</a:t>
          </a:r>
        </a:p>
        <a:p>
          <a:r>
            <a:rPr lang="ru-RU" sz="2000" b="1" dirty="0" smtClean="0">
              <a:solidFill>
                <a:schemeClr val="tx1"/>
              </a:solidFill>
            </a:rPr>
            <a:t>А.С.Пушкин «Медный всадник»</a:t>
          </a:r>
        </a:p>
        <a:p>
          <a:endParaRPr lang="ru-RU" sz="1600" b="1" dirty="0" smtClean="0">
            <a:solidFill>
              <a:schemeClr val="tx1"/>
            </a:solidFill>
          </a:endParaRPr>
        </a:p>
        <a:p>
          <a:endParaRPr lang="ru-RU" sz="1600" b="1" dirty="0" smtClean="0">
            <a:solidFill>
              <a:srgbClr val="C00000"/>
            </a:solidFill>
          </a:endParaRPr>
        </a:p>
      </dgm:t>
    </dgm:pt>
    <dgm:pt modelId="{1FB1E152-278D-4094-BEBE-73A858D1A52C}" type="parTrans" cxnId="{844E7965-18F7-4429-A710-D46E84394B54}">
      <dgm:prSet/>
      <dgm:spPr/>
      <dgm:t>
        <a:bodyPr/>
        <a:lstStyle/>
        <a:p>
          <a:endParaRPr lang="ru-RU"/>
        </a:p>
      </dgm:t>
    </dgm:pt>
    <dgm:pt modelId="{63914AB0-631D-4E5B-8D59-AB570E733EE9}" type="sibTrans" cxnId="{844E7965-18F7-4429-A710-D46E84394B54}">
      <dgm:prSet/>
      <dgm:spPr/>
      <dgm:t>
        <a:bodyPr/>
        <a:lstStyle/>
        <a:p>
          <a:endParaRPr lang="ru-RU"/>
        </a:p>
      </dgm:t>
    </dgm:pt>
    <dgm:pt modelId="{1EF85B27-0387-4918-B986-4D45CFD06411}">
      <dgm:prSet phldrT="[Текст]" custT="1"/>
      <dgm:spPr>
        <a:solidFill>
          <a:srgbClr val="CCFF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Путь (путешествие) как  способа познания жизни и возможность описания  социальной действительности</a:t>
          </a:r>
        </a:p>
        <a:p>
          <a:r>
            <a:rPr lang="ru-RU" sz="2000" b="1" dirty="0" smtClean="0">
              <a:solidFill>
                <a:schemeClr val="tx1"/>
              </a:solidFill>
            </a:rPr>
            <a:t>А.Н.Радищев «Путешествие из Петербурга в Москву»,</a:t>
          </a:r>
        </a:p>
        <a:p>
          <a:r>
            <a:rPr lang="ru-RU" sz="2000" b="1" dirty="0" smtClean="0">
              <a:solidFill>
                <a:schemeClr val="tx1"/>
              </a:solidFill>
            </a:rPr>
            <a:t>Н.В.Гоголь «Мёртвые души»,</a:t>
          </a:r>
        </a:p>
        <a:p>
          <a:r>
            <a:rPr lang="ru-RU" sz="2000" b="1" dirty="0" smtClean="0">
              <a:solidFill>
                <a:schemeClr val="tx1"/>
              </a:solidFill>
            </a:rPr>
            <a:t>Н.А.Некрасов «Кому на Руси жить хорошо»</a:t>
          </a:r>
        </a:p>
        <a:p>
          <a:endParaRPr lang="ru-RU" sz="2000" b="1" dirty="0" smtClean="0">
            <a:solidFill>
              <a:schemeClr val="tx1"/>
            </a:solidFill>
          </a:endParaRPr>
        </a:p>
        <a:p>
          <a:endParaRPr lang="ru-RU" sz="1600" b="1" dirty="0" smtClean="0">
            <a:solidFill>
              <a:schemeClr val="tx1"/>
            </a:solidFill>
          </a:endParaRPr>
        </a:p>
      </dgm:t>
    </dgm:pt>
    <dgm:pt modelId="{91D77513-F890-43EC-8906-392EB3988DB7}" type="parTrans" cxnId="{5B378EA9-3BD3-4EA7-B971-31F26FE334F3}">
      <dgm:prSet/>
      <dgm:spPr/>
      <dgm:t>
        <a:bodyPr/>
        <a:lstStyle/>
        <a:p>
          <a:endParaRPr lang="ru-RU"/>
        </a:p>
      </dgm:t>
    </dgm:pt>
    <dgm:pt modelId="{3F0DC500-4B7D-44E7-B160-39E56FB1D16A}" type="sibTrans" cxnId="{5B378EA9-3BD3-4EA7-B971-31F26FE334F3}">
      <dgm:prSet/>
      <dgm:spPr/>
      <dgm:t>
        <a:bodyPr/>
        <a:lstStyle/>
        <a:p>
          <a:endParaRPr lang="ru-RU"/>
        </a:p>
      </dgm:t>
    </dgm:pt>
    <dgm:pt modelId="{D8BDABB4-ECC8-4F4C-8D13-78FB0370E99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Путь духовной эволюции </a:t>
          </a:r>
        </a:p>
        <a:p>
          <a:r>
            <a:rPr lang="ru-RU" sz="2000" b="1" dirty="0" smtClean="0">
              <a:solidFill>
                <a:schemeClr val="tx1"/>
              </a:solidFill>
            </a:rPr>
            <a:t>А.С.Пушкин «Пророк»,</a:t>
          </a:r>
        </a:p>
        <a:p>
          <a:r>
            <a:rPr lang="ru-RU" sz="2000" b="1" dirty="0" smtClean="0">
              <a:solidFill>
                <a:schemeClr val="tx1"/>
              </a:solidFill>
            </a:rPr>
            <a:t>А.Чехов «</a:t>
          </a:r>
          <a:r>
            <a:rPr lang="ru-RU" sz="2000" b="1" dirty="0" err="1" smtClean="0">
              <a:solidFill>
                <a:schemeClr val="tx1"/>
              </a:solidFill>
            </a:rPr>
            <a:t>Ионыч</a:t>
          </a:r>
          <a:r>
            <a:rPr lang="ru-RU" sz="2000" b="1" dirty="0" smtClean="0">
              <a:solidFill>
                <a:schemeClr val="tx1"/>
              </a:solidFill>
            </a:rPr>
            <a:t>»</a:t>
          </a:r>
          <a:endParaRPr lang="ru-RU" sz="2000" b="1" dirty="0" smtClean="0">
            <a:solidFill>
              <a:srgbClr val="C00000"/>
            </a:solidFill>
          </a:endParaRPr>
        </a:p>
      </dgm:t>
    </dgm:pt>
    <dgm:pt modelId="{B90B37E3-7970-4F2C-B49E-E9AF7D7016CF}" type="parTrans" cxnId="{B318118F-5BAD-4AD9-B1F3-EBC8D5F272D6}">
      <dgm:prSet/>
      <dgm:spPr/>
      <dgm:t>
        <a:bodyPr/>
        <a:lstStyle/>
        <a:p>
          <a:endParaRPr lang="ru-RU"/>
        </a:p>
      </dgm:t>
    </dgm:pt>
    <dgm:pt modelId="{55716C06-906E-4AC7-B3F2-63F3D62DB3F8}" type="sibTrans" cxnId="{B318118F-5BAD-4AD9-B1F3-EBC8D5F272D6}">
      <dgm:prSet/>
      <dgm:spPr/>
      <dgm:t>
        <a:bodyPr/>
        <a:lstStyle/>
        <a:p>
          <a:endParaRPr lang="ru-RU"/>
        </a:p>
      </dgm:t>
    </dgm:pt>
    <dgm:pt modelId="{2C60686A-3840-4D76-BC65-15662C3466DC}" type="pres">
      <dgm:prSet presAssocID="{727807A7-48E8-4FDD-BCB5-C264A747EAA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74EBA5-7786-49D8-AA9C-BC54D340D446}" type="pres">
      <dgm:prSet presAssocID="{727807A7-48E8-4FDD-BCB5-C264A747EAA9}" presName="matrix" presStyleCnt="0"/>
      <dgm:spPr/>
    </dgm:pt>
    <dgm:pt modelId="{85F14530-9CD1-4E28-8D22-643909FF716E}" type="pres">
      <dgm:prSet presAssocID="{727807A7-48E8-4FDD-BCB5-C264A747EAA9}" presName="tile1" presStyleLbl="node1" presStyleIdx="0" presStyleCnt="4"/>
      <dgm:spPr/>
      <dgm:t>
        <a:bodyPr/>
        <a:lstStyle/>
        <a:p>
          <a:endParaRPr lang="ru-RU"/>
        </a:p>
      </dgm:t>
    </dgm:pt>
    <dgm:pt modelId="{57A6E720-3288-4E77-BB5E-35C428D9AB18}" type="pres">
      <dgm:prSet presAssocID="{727807A7-48E8-4FDD-BCB5-C264A747EAA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42871-3CC6-4BE2-8467-5607BC82EB84}" type="pres">
      <dgm:prSet presAssocID="{727807A7-48E8-4FDD-BCB5-C264A747EAA9}" presName="tile2" presStyleLbl="node1" presStyleIdx="1" presStyleCnt="4" custLinFactNeighborX="-731"/>
      <dgm:spPr/>
      <dgm:t>
        <a:bodyPr/>
        <a:lstStyle/>
        <a:p>
          <a:endParaRPr lang="ru-RU"/>
        </a:p>
      </dgm:t>
    </dgm:pt>
    <dgm:pt modelId="{E6848F1F-0824-452B-9AF1-645CBF111336}" type="pres">
      <dgm:prSet presAssocID="{727807A7-48E8-4FDD-BCB5-C264A747EAA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BB4E7-2954-4753-8550-65D4B1E54445}" type="pres">
      <dgm:prSet presAssocID="{727807A7-48E8-4FDD-BCB5-C264A747EAA9}" presName="tile3" presStyleLbl="node1" presStyleIdx="2" presStyleCnt="4"/>
      <dgm:spPr/>
      <dgm:t>
        <a:bodyPr/>
        <a:lstStyle/>
        <a:p>
          <a:endParaRPr lang="ru-RU"/>
        </a:p>
      </dgm:t>
    </dgm:pt>
    <dgm:pt modelId="{7AE5C0D3-D2E8-4C29-B345-2399F7574713}" type="pres">
      <dgm:prSet presAssocID="{727807A7-48E8-4FDD-BCB5-C264A747EAA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28DE2-287A-4EE4-896C-5F1A7704D421}" type="pres">
      <dgm:prSet presAssocID="{727807A7-48E8-4FDD-BCB5-C264A747EAA9}" presName="tile4" presStyleLbl="node1" presStyleIdx="3" presStyleCnt="4" custLinFactNeighborX="-1707" custLinFactNeighborY="0"/>
      <dgm:spPr/>
      <dgm:t>
        <a:bodyPr/>
        <a:lstStyle/>
        <a:p>
          <a:endParaRPr lang="ru-RU"/>
        </a:p>
      </dgm:t>
    </dgm:pt>
    <dgm:pt modelId="{388A915A-48C3-4E0B-B647-9ECE8D34C3F6}" type="pres">
      <dgm:prSet presAssocID="{727807A7-48E8-4FDD-BCB5-C264A747EAA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9DD3E-87DD-415B-ABDF-BD5B43FCD8A1}" type="pres">
      <dgm:prSet presAssocID="{727807A7-48E8-4FDD-BCB5-C264A747EAA9}" presName="centerTile" presStyleLbl="fgShp" presStyleIdx="0" presStyleCnt="1" custScaleX="128332" custScaleY="63637" custLinFactNeighborX="17419" custLinFactNeighborY="-2272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B64D26A-F988-436B-83C1-05695F847084}" type="presOf" srcId="{67EA4F65-87C9-4B4F-A816-215E1B7C106A}" destId="{06542871-3CC6-4BE2-8467-5607BC82EB84}" srcOrd="0" destOrd="0" presId="urn:microsoft.com/office/officeart/2005/8/layout/matrix1"/>
    <dgm:cxn modelId="{71537703-D600-4931-A267-5C047F29718B}" srcId="{ED5B3D61-061A-4AA0-B423-C3CC527C47DE}" destId="{C2B9EBF4-BC0E-476D-9EEA-3C665211ED57}" srcOrd="0" destOrd="0" parTransId="{F16E9418-71D4-4F94-B520-39203BA4792C}" sibTransId="{8D36ED17-6A83-4654-9086-BD9F4421746B}"/>
    <dgm:cxn modelId="{2710244A-47E2-42CF-B62F-6968295A8156}" type="presOf" srcId="{C2B9EBF4-BC0E-476D-9EEA-3C665211ED57}" destId="{85F14530-9CD1-4E28-8D22-643909FF716E}" srcOrd="0" destOrd="0" presId="urn:microsoft.com/office/officeart/2005/8/layout/matrix1"/>
    <dgm:cxn modelId="{D2ED18BF-09A2-4A46-A3D8-26E5F3B0BC1F}" type="presOf" srcId="{67EA4F65-87C9-4B4F-A816-215E1B7C106A}" destId="{E6848F1F-0824-452B-9AF1-645CBF111336}" srcOrd="1" destOrd="0" presId="urn:microsoft.com/office/officeart/2005/8/layout/matrix1"/>
    <dgm:cxn modelId="{844E7965-18F7-4429-A710-D46E84394B54}" srcId="{ED5B3D61-061A-4AA0-B423-C3CC527C47DE}" destId="{67EA4F65-87C9-4B4F-A816-215E1B7C106A}" srcOrd="1" destOrd="0" parTransId="{1FB1E152-278D-4094-BEBE-73A858D1A52C}" sibTransId="{63914AB0-631D-4E5B-8D59-AB570E733EE9}"/>
    <dgm:cxn modelId="{B318118F-5BAD-4AD9-B1F3-EBC8D5F272D6}" srcId="{ED5B3D61-061A-4AA0-B423-C3CC527C47DE}" destId="{D8BDABB4-ECC8-4F4C-8D13-78FB0370E99F}" srcOrd="3" destOrd="0" parTransId="{B90B37E3-7970-4F2C-B49E-E9AF7D7016CF}" sibTransId="{55716C06-906E-4AC7-B3F2-63F3D62DB3F8}"/>
    <dgm:cxn modelId="{5B378EA9-3BD3-4EA7-B971-31F26FE334F3}" srcId="{ED5B3D61-061A-4AA0-B423-C3CC527C47DE}" destId="{1EF85B27-0387-4918-B986-4D45CFD06411}" srcOrd="2" destOrd="0" parTransId="{91D77513-F890-43EC-8906-392EB3988DB7}" sibTransId="{3F0DC500-4B7D-44E7-B160-39E56FB1D16A}"/>
    <dgm:cxn modelId="{7797ACF3-73EC-4B2B-950D-8627F644ED38}" type="presOf" srcId="{ED5B3D61-061A-4AA0-B423-C3CC527C47DE}" destId="{9E79DD3E-87DD-415B-ABDF-BD5B43FCD8A1}" srcOrd="0" destOrd="0" presId="urn:microsoft.com/office/officeart/2005/8/layout/matrix1"/>
    <dgm:cxn modelId="{6E293248-236C-43ED-BB9D-A8905C25033E}" type="presOf" srcId="{D8BDABB4-ECC8-4F4C-8D13-78FB0370E99F}" destId="{388A915A-48C3-4E0B-B647-9ECE8D34C3F6}" srcOrd="1" destOrd="0" presId="urn:microsoft.com/office/officeart/2005/8/layout/matrix1"/>
    <dgm:cxn modelId="{C550B63B-95D8-4369-8729-C08C0D98F544}" type="presOf" srcId="{1EF85B27-0387-4918-B986-4D45CFD06411}" destId="{142BB4E7-2954-4753-8550-65D4B1E54445}" srcOrd="0" destOrd="0" presId="urn:microsoft.com/office/officeart/2005/8/layout/matrix1"/>
    <dgm:cxn modelId="{BE22B814-FCFA-4C2A-B611-6C7728BCB0B4}" srcId="{727807A7-48E8-4FDD-BCB5-C264A747EAA9}" destId="{ED5B3D61-061A-4AA0-B423-C3CC527C47DE}" srcOrd="0" destOrd="0" parTransId="{082E7BF5-EDFA-4182-A456-1FF6D6628D36}" sibTransId="{A671DBC4-A84F-43B4-BAC1-C56227F482EB}"/>
    <dgm:cxn modelId="{7A4E692F-6A68-41F5-BBEE-5247B97006E8}" type="presOf" srcId="{727807A7-48E8-4FDD-BCB5-C264A747EAA9}" destId="{2C60686A-3840-4D76-BC65-15662C3466DC}" srcOrd="0" destOrd="0" presId="urn:microsoft.com/office/officeart/2005/8/layout/matrix1"/>
    <dgm:cxn modelId="{BC083E27-1EDA-40B2-A22E-0AAD7F87970F}" type="presOf" srcId="{1EF85B27-0387-4918-B986-4D45CFD06411}" destId="{7AE5C0D3-D2E8-4C29-B345-2399F7574713}" srcOrd="1" destOrd="0" presId="urn:microsoft.com/office/officeart/2005/8/layout/matrix1"/>
    <dgm:cxn modelId="{DE7F78A6-364A-4B57-8453-3D26D58EACC8}" type="presOf" srcId="{D8BDABB4-ECC8-4F4C-8D13-78FB0370E99F}" destId="{96E28DE2-287A-4EE4-896C-5F1A7704D421}" srcOrd="0" destOrd="0" presId="urn:microsoft.com/office/officeart/2005/8/layout/matrix1"/>
    <dgm:cxn modelId="{BDDE9BC3-36FE-4598-B3A7-76AC63CA10DC}" type="presOf" srcId="{C2B9EBF4-BC0E-476D-9EEA-3C665211ED57}" destId="{57A6E720-3288-4E77-BB5E-35C428D9AB18}" srcOrd="1" destOrd="0" presId="urn:microsoft.com/office/officeart/2005/8/layout/matrix1"/>
    <dgm:cxn modelId="{67A9E624-C2A2-4C7C-A3D9-17234FA82C1F}" type="presParOf" srcId="{2C60686A-3840-4D76-BC65-15662C3466DC}" destId="{EA74EBA5-7786-49D8-AA9C-BC54D340D446}" srcOrd="0" destOrd="0" presId="urn:microsoft.com/office/officeart/2005/8/layout/matrix1"/>
    <dgm:cxn modelId="{C0DED8DF-224B-4EF4-BEEF-A68ADA123E84}" type="presParOf" srcId="{EA74EBA5-7786-49D8-AA9C-BC54D340D446}" destId="{85F14530-9CD1-4E28-8D22-643909FF716E}" srcOrd="0" destOrd="0" presId="urn:microsoft.com/office/officeart/2005/8/layout/matrix1"/>
    <dgm:cxn modelId="{EEA49E62-565C-43FA-9EDD-4BC298A5BEF4}" type="presParOf" srcId="{EA74EBA5-7786-49D8-AA9C-BC54D340D446}" destId="{57A6E720-3288-4E77-BB5E-35C428D9AB18}" srcOrd="1" destOrd="0" presId="urn:microsoft.com/office/officeart/2005/8/layout/matrix1"/>
    <dgm:cxn modelId="{FDFD867D-8471-47BF-8F03-9C73A90A2BB5}" type="presParOf" srcId="{EA74EBA5-7786-49D8-AA9C-BC54D340D446}" destId="{06542871-3CC6-4BE2-8467-5607BC82EB84}" srcOrd="2" destOrd="0" presId="urn:microsoft.com/office/officeart/2005/8/layout/matrix1"/>
    <dgm:cxn modelId="{1EA61E5D-B993-4A4A-8AF1-8A3862C9D73B}" type="presParOf" srcId="{EA74EBA5-7786-49D8-AA9C-BC54D340D446}" destId="{E6848F1F-0824-452B-9AF1-645CBF111336}" srcOrd="3" destOrd="0" presId="urn:microsoft.com/office/officeart/2005/8/layout/matrix1"/>
    <dgm:cxn modelId="{B6E13D6B-FB8C-4577-825F-EEABA226A1CB}" type="presParOf" srcId="{EA74EBA5-7786-49D8-AA9C-BC54D340D446}" destId="{142BB4E7-2954-4753-8550-65D4B1E54445}" srcOrd="4" destOrd="0" presId="urn:microsoft.com/office/officeart/2005/8/layout/matrix1"/>
    <dgm:cxn modelId="{4995343F-1170-4E0B-9398-D97E5F18B6CA}" type="presParOf" srcId="{EA74EBA5-7786-49D8-AA9C-BC54D340D446}" destId="{7AE5C0D3-D2E8-4C29-B345-2399F7574713}" srcOrd="5" destOrd="0" presId="urn:microsoft.com/office/officeart/2005/8/layout/matrix1"/>
    <dgm:cxn modelId="{CB73DA3B-E144-486C-BBD3-99253B49809C}" type="presParOf" srcId="{EA74EBA5-7786-49D8-AA9C-BC54D340D446}" destId="{96E28DE2-287A-4EE4-896C-5F1A7704D421}" srcOrd="6" destOrd="0" presId="urn:microsoft.com/office/officeart/2005/8/layout/matrix1"/>
    <dgm:cxn modelId="{07F6C6DC-5873-43BD-8295-F816E680515B}" type="presParOf" srcId="{EA74EBA5-7786-49D8-AA9C-BC54D340D446}" destId="{388A915A-48C3-4E0B-B647-9ECE8D34C3F6}" srcOrd="7" destOrd="0" presId="urn:microsoft.com/office/officeart/2005/8/layout/matrix1"/>
    <dgm:cxn modelId="{4FF21B00-EC6E-4161-A216-4021211B33ED}" type="presParOf" srcId="{2C60686A-3840-4D76-BC65-15662C3466DC}" destId="{9E79DD3E-87DD-415B-ABDF-BD5B43FCD8A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7807A7-48E8-4FDD-BCB5-C264A747EAA9}" type="doc">
      <dgm:prSet loTypeId="urn:microsoft.com/office/officeart/2005/8/layout/matrix1" loCatId="matrix" qsTypeId="urn:microsoft.com/office/officeart/2005/8/quickstyle/simple1#8" qsCatId="simple" csTypeId="urn:microsoft.com/office/officeart/2005/8/colors/accent1_2#8" csCatId="accent1" phldr="1"/>
      <dgm:spPr/>
      <dgm:t>
        <a:bodyPr/>
        <a:lstStyle/>
        <a:p>
          <a:endParaRPr lang="ru-RU"/>
        </a:p>
      </dgm:t>
    </dgm:pt>
    <dgm:pt modelId="{C2B9EBF4-BC0E-476D-9EEA-3C665211ED57}">
      <dgm:prSet phldrT="[Текст]" custT="1"/>
      <dgm:spPr>
        <a:solidFill>
          <a:srgbClr val="CCFFCC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Путь развития и искания, духовного становления</a:t>
          </a:r>
        </a:p>
        <a:p>
          <a:r>
            <a:rPr lang="ru-RU" sz="2000" b="1" dirty="0" smtClean="0">
              <a:solidFill>
                <a:schemeClr val="tx1"/>
              </a:solidFill>
            </a:rPr>
            <a:t>Л.Н.Толстой «Детство и отрочество», «Исповедь», «Война и мир»</a:t>
          </a:r>
          <a:endParaRPr lang="ru-RU" sz="2000" b="1" dirty="0" smtClean="0">
            <a:solidFill>
              <a:srgbClr val="C00000"/>
            </a:solidFill>
          </a:endParaRPr>
        </a:p>
        <a:p>
          <a:endParaRPr lang="ru-RU" sz="1600" b="1" dirty="0" smtClean="0">
            <a:solidFill>
              <a:srgbClr val="C00000"/>
            </a:solidFill>
          </a:endParaRPr>
        </a:p>
      </dgm:t>
    </dgm:pt>
    <dgm:pt modelId="{F16E9418-71D4-4F94-B520-39203BA4792C}" type="parTrans" cxnId="{71537703-D600-4931-A267-5C047F29718B}">
      <dgm:prSet/>
      <dgm:spPr/>
      <dgm:t>
        <a:bodyPr/>
        <a:lstStyle/>
        <a:p>
          <a:endParaRPr lang="ru-RU"/>
        </a:p>
      </dgm:t>
    </dgm:pt>
    <dgm:pt modelId="{8D36ED17-6A83-4654-9086-BD9F4421746B}" type="sibTrans" cxnId="{71537703-D600-4931-A267-5C047F29718B}">
      <dgm:prSet/>
      <dgm:spPr/>
      <dgm:t>
        <a:bodyPr/>
        <a:lstStyle/>
        <a:p>
          <a:endParaRPr lang="ru-RU"/>
        </a:p>
      </dgm:t>
    </dgm:pt>
    <dgm:pt modelId="{67EA4F65-87C9-4B4F-A816-215E1B7C106A}">
      <dgm:prSet phldrT="[Текст]" custT="1"/>
      <dgm:spPr>
        <a:solidFill>
          <a:srgbClr val="FFCC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Путь как символ скоротечности жизни</a:t>
          </a:r>
        </a:p>
        <a:p>
          <a:r>
            <a:rPr lang="ru-RU" sz="2000" b="1" dirty="0" smtClean="0">
              <a:solidFill>
                <a:schemeClr val="tx1"/>
              </a:solidFill>
            </a:rPr>
            <a:t>Н.А.Некрасов «Тройка»,</a:t>
          </a:r>
        </a:p>
        <a:p>
          <a:r>
            <a:rPr lang="ru-RU" sz="2000" b="1" dirty="0" smtClean="0">
              <a:solidFill>
                <a:schemeClr val="tx1"/>
              </a:solidFill>
            </a:rPr>
            <a:t>А.А.Блок «На железной дороге»</a:t>
          </a:r>
          <a:endParaRPr lang="ru-RU" sz="2000" b="1" dirty="0">
            <a:solidFill>
              <a:schemeClr val="tx1"/>
            </a:solidFill>
          </a:endParaRPr>
        </a:p>
      </dgm:t>
    </dgm:pt>
    <dgm:pt modelId="{1FB1E152-278D-4094-BEBE-73A858D1A52C}" type="parTrans" cxnId="{844E7965-18F7-4429-A710-D46E84394B54}">
      <dgm:prSet/>
      <dgm:spPr/>
      <dgm:t>
        <a:bodyPr/>
        <a:lstStyle/>
        <a:p>
          <a:endParaRPr lang="ru-RU"/>
        </a:p>
      </dgm:t>
    </dgm:pt>
    <dgm:pt modelId="{63914AB0-631D-4E5B-8D59-AB570E733EE9}" type="sibTrans" cxnId="{844E7965-18F7-4429-A710-D46E84394B54}">
      <dgm:prSet/>
      <dgm:spPr/>
      <dgm:t>
        <a:bodyPr/>
        <a:lstStyle/>
        <a:p>
          <a:endParaRPr lang="ru-RU"/>
        </a:p>
      </dgm:t>
    </dgm:pt>
    <dgm:pt modelId="{D8BDABB4-ECC8-4F4C-8D13-78FB0370E99F}">
      <dgm:prSet phldrT="[Текст]" custT="1"/>
      <dgm:spPr>
        <a:solidFill>
          <a:srgbClr val="99FF99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ru-RU" sz="2000" b="1" i="0" dirty="0" smtClean="0">
              <a:solidFill>
                <a:srgbClr val="C00000"/>
              </a:solidFill>
            </a:rPr>
            <a:t>Путь как этап жизни</a:t>
          </a:r>
        </a:p>
        <a:p>
          <a:pPr algn="ctr"/>
          <a:r>
            <a:rPr lang="ru-RU" sz="2000" b="1" i="0" dirty="0" smtClean="0">
              <a:solidFill>
                <a:schemeClr val="tx1"/>
              </a:solidFill>
            </a:rPr>
            <a:t>Л.Н.Толстой «Война и мир»</a:t>
          </a:r>
        </a:p>
        <a:p>
          <a:pPr algn="ctr"/>
          <a:r>
            <a:rPr lang="ru-RU" sz="2000" b="1" i="0" dirty="0" smtClean="0">
              <a:solidFill>
                <a:schemeClr val="tx1"/>
              </a:solidFill>
            </a:rPr>
            <a:t>(путь русского народа в Отечественной войне 1812 года»</a:t>
          </a:r>
        </a:p>
        <a:p>
          <a:pPr algn="ctr"/>
          <a:endParaRPr lang="ru-RU" sz="2000" dirty="0"/>
        </a:p>
      </dgm:t>
    </dgm:pt>
    <dgm:pt modelId="{B90B37E3-7970-4F2C-B49E-E9AF7D7016CF}" type="parTrans" cxnId="{B318118F-5BAD-4AD9-B1F3-EBC8D5F272D6}">
      <dgm:prSet/>
      <dgm:spPr/>
      <dgm:t>
        <a:bodyPr/>
        <a:lstStyle/>
        <a:p>
          <a:endParaRPr lang="ru-RU"/>
        </a:p>
      </dgm:t>
    </dgm:pt>
    <dgm:pt modelId="{55716C06-906E-4AC7-B3F2-63F3D62DB3F8}" type="sibTrans" cxnId="{B318118F-5BAD-4AD9-B1F3-EBC8D5F272D6}">
      <dgm:prSet/>
      <dgm:spPr/>
      <dgm:t>
        <a:bodyPr/>
        <a:lstStyle/>
        <a:p>
          <a:endParaRPr lang="ru-RU"/>
        </a:p>
      </dgm:t>
    </dgm:pt>
    <dgm:pt modelId="{1EF85B27-0387-4918-B986-4D45CFD06411}">
      <dgm:prSet phldrT="[Текст]" custT="1"/>
      <dgm:spPr>
        <a:solidFill>
          <a:srgbClr val="FFCC66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b="1" i="0" dirty="0" smtClean="0">
              <a:solidFill>
                <a:srgbClr val="C00000"/>
              </a:solidFill>
            </a:rPr>
            <a:t>Путь поиска правды</a:t>
          </a:r>
        </a:p>
        <a:p>
          <a:r>
            <a:rPr lang="ru-RU" sz="2000" b="1" i="0" dirty="0" smtClean="0">
              <a:solidFill>
                <a:schemeClr val="tx1"/>
              </a:solidFill>
            </a:rPr>
            <a:t>Н.С.Лесков «Очарованный странник»</a:t>
          </a:r>
        </a:p>
        <a:p>
          <a:endParaRPr lang="ru-RU" sz="2000" dirty="0"/>
        </a:p>
      </dgm:t>
    </dgm:pt>
    <dgm:pt modelId="{3F0DC500-4B7D-44E7-B160-39E56FB1D16A}" type="sibTrans" cxnId="{5B378EA9-3BD3-4EA7-B971-31F26FE334F3}">
      <dgm:prSet/>
      <dgm:spPr/>
      <dgm:t>
        <a:bodyPr/>
        <a:lstStyle/>
        <a:p>
          <a:endParaRPr lang="ru-RU"/>
        </a:p>
      </dgm:t>
    </dgm:pt>
    <dgm:pt modelId="{91D77513-F890-43EC-8906-392EB3988DB7}" type="parTrans" cxnId="{5B378EA9-3BD3-4EA7-B971-31F26FE334F3}">
      <dgm:prSet/>
      <dgm:spPr/>
      <dgm:t>
        <a:bodyPr/>
        <a:lstStyle/>
        <a:p>
          <a:endParaRPr lang="ru-RU"/>
        </a:p>
      </dgm:t>
    </dgm:pt>
    <dgm:pt modelId="{ED5B3D61-061A-4AA0-B423-C3CC527C47DE}">
      <dgm:prSet phldrT="[Текст]" custT="1"/>
      <dgm:spPr>
        <a:solidFill>
          <a:srgbClr val="FFFF00"/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ru-RU" sz="2000" b="1" dirty="0" smtClean="0"/>
            <a:t>Мотив пути в</a:t>
          </a:r>
        </a:p>
        <a:p>
          <a:r>
            <a:rPr lang="ru-RU" sz="2000" b="1" dirty="0" smtClean="0"/>
            <a:t>литературе</a:t>
          </a:r>
          <a:endParaRPr lang="ru-RU" sz="2000" dirty="0"/>
        </a:p>
      </dgm:t>
    </dgm:pt>
    <dgm:pt modelId="{A671DBC4-A84F-43B4-BAC1-C56227F482EB}" type="sibTrans" cxnId="{BE22B814-FCFA-4C2A-B611-6C7728BCB0B4}">
      <dgm:prSet/>
      <dgm:spPr/>
      <dgm:t>
        <a:bodyPr/>
        <a:lstStyle/>
        <a:p>
          <a:endParaRPr lang="ru-RU"/>
        </a:p>
      </dgm:t>
    </dgm:pt>
    <dgm:pt modelId="{082E7BF5-EDFA-4182-A456-1FF6D6628D36}" type="parTrans" cxnId="{BE22B814-FCFA-4C2A-B611-6C7728BCB0B4}">
      <dgm:prSet/>
      <dgm:spPr/>
      <dgm:t>
        <a:bodyPr/>
        <a:lstStyle/>
        <a:p>
          <a:endParaRPr lang="ru-RU"/>
        </a:p>
      </dgm:t>
    </dgm:pt>
    <dgm:pt modelId="{128B03E5-0AA2-41BD-AC47-7FCC9638854D}">
      <dgm:prSet/>
      <dgm:spPr/>
      <dgm:t>
        <a:bodyPr/>
        <a:lstStyle/>
        <a:p>
          <a:endParaRPr lang="ru-RU"/>
        </a:p>
      </dgm:t>
    </dgm:pt>
    <dgm:pt modelId="{8795ACBB-927C-4108-8CE8-D666A1367B0D}" type="parTrans" cxnId="{5FD966F0-4366-4D70-9E94-58BDFAB4F3C7}">
      <dgm:prSet/>
      <dgm:spPr/>
      <dgm:t>
        <a:bodyPr/>
        <a:lstStyle/>
        <a:p>
          <a:endParaRPr lang="ru-RU"/>
        </a:p>
      </dgm:t>
    </dgm:pt>
    <dgm:pt modelId="{7DA952DD-D45B-4BF5-8CD9-CF303587ECA5}" type="sibTrans" cxnId="{5FD966F0-4366-4D70-9E94-58BDFAB4F3C7}">
      <dgm:prSet/>
      <dgm:spPr/>
      <dgm:t>
        <a:bodyPr/>
        <a:lstStyle/>
        <a:p>
          <a:endParaRPr lang="ru-RU"/>
        </a:p>
      </dgm:t>
    </dgm:pt>
    <dgm:pt modelId="{EDC51F79-83B9-4BDB-9855-6A0C8706F549}">
      <dgm:prSet/>
      <dgm:spPr/>
      <dgm:t>
        <a:bodyPr/>
        <a:lstStyle/>
        <a:p>
          <a:endParaRPr lang="ru-RU"/>
        </a:p>
      </dgm:t>
    </dgm:pt>
    <dgm:pt modelId="{EA3EEB15-56D3-4255-B0BF-1924DB90B9A3}" type="parTrans" cxnId="{F6D0967E-FCF2-4B85-9499-D89FC70140EE}">
      <dgm:prSet/>
      <dgm:spPr/>
      <dgm:t>
        <a:bodyPr/>
        <a:lstStyle/>
        <a:p>
          <a:endParaRPr lang="ru-RU"/>
        </a:p>
      </dgm:t>
    </dgm:pt>
    <dgm:pt modelId="{26D06DC7-0863-4E6B-BF4D-18C4FB753D78}" type="sibTrans" cxnId="{F6D0967E-FCF2-4B85-9499-D89FC70140EE}">
      <dgm:prSet/>
      <dgm:spPr/>
      <dgm:t>
        <a:bodyPr/>
        <a:lstStyle/>
        <a:p>
          <a:endParaRPr lang="ru-RU"/>
        </a:p>
      </dgm:t>
    </dgm:pt>
    <dgm:pt modelId="{2C60686A-3840-4D76-BC65-15662C3466DC}" type="pres">
      <dgm:prSet presAssocID="{727807A7-48E8-4FDD-BCB5-C264A747EAA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74EBA5-7786-49D8-AA9C-BC54D340D446}" type="pres">
      <dgm:prSet presAssocID="{727807A7-48E8-4FDD-BCB5-C264A747EAA9}" presName="matrix" presStyleCnt="0"/>
      <dgm:spPr/>
    </dgm:pt>
    <dgm:pt modelId="{85F14530-9CD1-4E28-8D22-643909FF716E}" type="pres">
      <dgm:prSet presAssocID="{727807A7-48E8-4FDD-BCB5-C264A747EAA9}" presName="tile1" presStyleLbl="node1" presStyleIdx="0" presStyleCnt="4" custLinFactNeighborX="-2408"/>
      <dgm:spPr/>
      <dgm:t>
        <a:bodyPr/>
        <a:lstStyle/>
        <a:p>
          <a:endParaRPr lang="ru-RU"/>
        </a:p>
      </dgm:t>
    </dgm:pt>
    <dgm:pt modelId="{57A6E720-3288-4E77-BB5E-35C428D9AB18}" type="pres">
      <dgm:prSet presAssocID="{727807A7-48E8-4FDD-BCB5-C264A747EAA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42871-3CC6-4BE2-8467-5607BC82EB84}" type="pres">
      <dgm:prSet presAssocID="{727807A7-48E8-4FDD-BCB5-C264A747EAA9}" presName="tile2" presStyleLbl="node1" presStyleIdx="1" presStyleCnt="4" custLinFactNeighborX="0" custLinFactNeighborY="-2950"/>
      <dgm:spPr/>
      <dgm:t>
        <a:bodyPr/>
        <a:lstStyle/>
        <a:p>
          <a:endParaRPr lang="ru-RU"/>
        </a:p>
      </dgm:t>
    </dgm:pt>
    <dgm:pt modelId="{E6848F1F-0824-452B-9AF1-645CBF111336}" type="pres">
      <dgm:prSet presAssocID="{727807A7-48E8-4FDD-BCB5-C264A747EAA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BB4E7-2954-4753-8550-65D4B1E54445}" type="pres">
      <dgm:prSet presAssocID="{727807A7-48E8-4FDD-BCB5-C264A747EAA9}" presName="tile3" presStyleLbl="node1" presStyleIdx="2" presStyleCnt="4" custLinFactNeighborX="-2408" custLinFactNeighborY="1177"/>
      <dgm:spPr/>
      <dgm:t>
        <a:bodyPr/>
        <a:lstStyle/>
        <a:p>
          <a:endParaRPr lang="ru-RU"/>
        </a:p>
      </dgm:t>
    </dgm:pt>
    <dgm:pt modelId="{7AE5C0D3-D2E8-4C29-B345-2399F7574713}" type="pres">
      <dgm:prSet presAssocID="{727807A7-48E8-4FDD-BCB5-C264A747EAA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28DE2-287A-4EE4-896C-5F1A7704D421}" type="pres">
      <dgm:prSet presAssocID="{727807A7-48E8-4FDD-BCB5-C264A747EAA9}" presName="tile4" presStyleLbl="node1" presStyleIdx="3" presStyleCnt="4" custLinFactNeighborX="2408" custLinFactNeighborY="1177"/>
      <dgm:spPr/>
      <dgm:t>
        <a:bodyPr/>
        <a:lstStyle/>
        <a:p>
          <a:endParaRPr lang="ru-RU"/>
        </a:p>
      </dgm:t>
    </dgm:pt>
    <dgm:pt modelId="{388A915A-48C3-4E0B-B647-9ECE8D34C3F6}" type="pres">
      <dgm:prSet presAssocID="{727807A7-48E8-4FDD-BCB5-C264A747EAA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9DD3E-87DD-415B-ABDF-BD5B43FCD8A1}" type="pres">
      <dgm:prSet presAssocID="{727807A7-48E8-4FDD-BCB5-C264A747EAA9}" presName="centerTile" presStyleLbl="fgShp" presStyleIdx="0" presStyleCnt="1" custScaleX="116130" custScaleY="57894" custLinFactNeighborX="1613" custLinFactNeighborY="-164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4AB1D91-0F70-403D-A595-91344576ABA9}" type="presOf" srcId="{D8BDABB4-ECC8-4F4C-8D13-78FB0370E99F}" destId="{96E28DE2-287A-4EE4-896C-5F1A7704D421}" srcOrd="0" destOrd="0" presId="urn:microsoft.com/office/officeart/2005/8/layout/matrix1"/>
    <dgm:cxn modelId="{F6D0967E-FCF2-4B85-9499-D89FC70140EE}" srcId="{727807A7-48E8-4FDD-BCB5-C264A747EAA9}" destId="{EDC51F79-83B9-4BDB-9855-6A0C8706F549}" srcOrd="1" destOrd="0" parTransId="{EA3EEB15-56D3-4255-B0BF-1924DB90B9A3}" sibTransId="{26D06DC7-0863-4E6B-BF4D-18C4FB753D78}"/>
    <dgm:cxn modelId="{5FD966F0-4366-4D70-9E94-58BDFAB4F3C7}" srcId="{727807A7-48E8-4FDD-BCB5-C264A747EAA9}" destId="{128B03E5-0AA2-41BD-AC47-7FCC9638854D}" srcOrd="2" destOrd="0" parTransId="{8795ACBB-927C-4108-8CE8-D666A1367B0D}" sibTransId="{7DA952DD-D45B-4BF5-8CD9-CF303587ECA5}"/>
    <dgm:cxn modelId="{160AA3DD-AF3E-49BA-8AF3-F4D5258BB82A}" type="presOf" srcId="{67EA4F65-87C9-4B4F-A816-215E1B7C106A}" destId="{06542871-3CC6-4BE2-8467-5607BC82EB84}" srcOrd="0" destOrd="0" presId="urn:microsoft.com/office/officeart/2005/8/layout/matrix1"/>
    <dgm:cxn modelId="{075D3A0C-BB51-4DBE-BEAF-8256BDB4EAC1}" type="presOf" srcId="{D8BDABB4-ECC8-4F4C-8D13-78FB0370E99F}" destId="{388A915A-48C3-4E0B-B647-9ECE8D34C3F6}" srcOrd="1" destOrd="0" presId="urn:microsoft.com/office/officeart/2005/8/layout/matrix1"/>
    <dgm:cxn modelId="{B318118F-5BAD-4AD9-B1F3-EBC8D5F272D6}" srcId="{ED5B3D61-061A-4AA0-B423-C3CC527C47DE}" destId="{D8BDABB4-ECC8-4F4C-8D13-78FB0370E99F}" srcOrd="3" destOrd="0" parTransId="{B90B37E3-7970-4F2C-B49E-E9AF7D7016CF}" sibTransId="{55716C06-906E-4AC7-B3F2-63F3D62DB3F8}"/>
    <dgm:cxn modelId="{71537703-D600-4931-A267-5C047F29718B}" srcId="{ED5B3D61-061A-4AA0-B423-C3CC527C47DE}" destId="{C2B9EBF4-BC0E-476D-9EEA-3C665211ED57}" srcOrd="0" destOrd="0" parTransId="{F16E9418-71D4-4F94-B520-39203BA4792C}" sibTransId="{8D36ED17-6A83-4654-9086-BD9F4421746B}"/>
    <dgm:cxn modelId="{5B378EA9-3BD3-4EA7-B971-31F26FE334F3}" srcId="{ED5B3D61-061A-4AA0-B423-C3CC527C47DE}" destId="{1EF85B27-0387-4918-B986-4D45CFD06411}" srcOrd="2" destOrd="0" parTransId="{91D77513-F890-43EC-8906-392EB3988DB7}" sibTransId="{3F0DC500-4B7D-44E7-B160-39E56FB1D16A}"/>
    <dgm:cxn modelId="{F97E5D56-2ED3-41A5-AA0A-03A74051C11F}" type="presOf" srcId="{ED5B3D61-061A-4AA0-B423-C3CC527C47DE}" destId="{9E79DD3E-87DD-415B-ABDF-BD5B43FCD8A1}" srcOrd="0" destOrd="0" presId="urn:microsoft.com/office/officeart/2005/8/layout/matrix1"/>
    <dgm:cxn modelId="{AE363AA7-3913-4D98-A573-B0E80C144774}" type="presOf" srcId="{1EF85B27-0387-4918-B986-4D45CFD06411}" destId="{142BB4E7-2954-4753-8550-65D4B1E54445}" srcOrd="0" destOrd="0" presId="urn:microsoft.com/office/officeart/2005/8/layout/matrix1"/>
    <dgm:cxn modelId="{FEB8A927-8651-424B-973B-CB8B09ED0478}" type="presOf" srcId="{1EF85B27-0387-4918-B986-4D45CFD06411}" destId="{7AE5C0D3-D2E8-4C29-B345-2399F7574713}" srcOrd="1" destOrd="0" presId="urn:microsoft.com/office/officeart/2005/8/layout/matrix1"/>
    <dgm:cxn modelId="{CE62AAA7-894F-4D01-B1E5-2FD770738989}" type="presOf" srcId="{67EA4F65-87C9-4B4F-A816-215E1B7C106A}" destId="{E6848F1F-0824-452B-9AF1-645CBF111336}" srcOrd="1" destOrd="0" presId="urn:microsoft.com/office/officeart/2005/8/layout/matrix1"/>
    <dgm:cxn modelId="{BE22B814-FCFA-4C2A-B611-6C7728BCB0B4}" srcId="{727807A7-48E8-4FDD-BCB5-C264A747EAA9}" destId="{ED5B3D61-061A-4AA0-B423-C3CC527C47DE}" srcOrd="0" destOrd="0" parTransId="{082E7BF5-EDFA-4182-A456-1FF6D6628D36}" sibTransId="{A671DBC4-A84F-43B4-BAC1-C56227F482EB}"/>
    <dgm:cxn modelId="{DFC87364-AF84-4855-BACA-D4172FC9C782}" type="presOf" srcId="{C2B9EBF4-BC0E-476D-9EEA-3C665211ED57}" destId="{57A6E720-3288-4E77-BB5E-35C428D9AB18}" srcOrd="1" destOrd="0" presId="urn:microsoft.com/office/officeart/2005/8/layout/matrix1"/>
    <dgm:cxn modelId="{844E7965-18F7-4429-A710-D46E84394B54}" srcId="{ED5B3D61-061A-4AA0-B423-C3CC527C47DE}" destId="{67EA4F65-87C9-4B4F-A816-215E1B7C106A}" srcOrd="1" destOrd="0" parTransId="{1FB1E152-278D-4094-BEBE-73A858D1A52C}" sibTransId="{63914AB0-631D-4E5B-8D59-AB570E733EE9}"/>
    <dgm:cxn modelId="{F48F8997-26E6-41BF-BC50-4D0ED9EB7F91}" type="presOf" srcId="{C2B9EBF4-BC0E-476D-9EEA-3C665211ED57}" destId="{85F14530-9CD1-4E28-8D22-643909FF716E}" srcOrd="0" destOrd="0" presId="urn:microsoft.com/office/officeart/2005/8/layout/matrix1"/>
    <dgm:cxn modelId="{B7F07509-30F0-4E84-973A-74D58C826025}" type="presOf" srcId="{727807A7-48E8-4FDD-BCB5-C264A747EAA9}" destId="{2C60686A-3840-4D76-BC65-15662C3466DC}" srcOrd="0" destOrd="0" presId="urn:microsoft.com/office/officeart/2005/8/layout/matrix1"/>
    <dgm:cxn modelId="{FE3A5655-AC43-4AA6-B2B5-9FD5528A6ABF}" type="presParOf" srcId="{2C60686A-3840-4D76-BC65-15662C3466DC}" destId="{EA74EBA5-7786-49D8-AA9C-BC54D340D446}" srcOrd="0" destOrd="0" presId="urn:microsoft.com/office/officeart/2005/8/layout/matrix1"/>
    <dgm:cxn modelId="{3EF43940-B3C5-4E13-9F47-C47F99DA29CC}" type="presParOf" srcId="{EA74EBA5-7786-49D8-AA9C-BC54D340D446}" destId="{85F14530-9CD1-4E28-8D22-643909FF716E}" srcOrd="0" destOrd="0" presId="urn:microsoft.com/office/officeart/2005/8/layout/matrix1"/>
    <dgm:cxn modelId="{4EF6AFCC-397D-4894-AD9A-19C9DA534874}" type="presParOf" srcId="{EA74EBA5-7786-49D8-AA9C-BC54D340D446}" destId="{57A6E720-3288-4E77-BB5E-35C428D9AB18}" srcOrd="1" destOrd="0" presId="urn:microsoft.com/office/officeart/2005/8/layout/matrix1"/>
    <dgm:cxn modelId="{2443A9D0-BB9F-4225-8F31-543D1AAC6239}" type="presParOf" srcId="{EA74EBA5-7786-49D8-AA9C-BC54D340D446}" destId="{06542871-3CC6-4BE2-8467-5607BC82EB84}" srcOrd="2" destOrd="0" presId="urn:microsoft.com/office/officeart/2005/8/layout/matrix1"/>
    <dgm:cxn modelId="{EA5D52EC-8F01-4BCC-8611-53C0E92CC2AF}" type="presParOf" srcId="{EA74EBA5-7786-49D8-AA9C-BC54D340D446}" destId="{E6848F1F-0824-452B-9AF1-645CBF111336}" srcOrd="3" destOrd="0" presId="urn:microsoft.com/office/officeart/2005/8/layout/matrix1"/>
    <dgm:cxn modelId="{8E2F9900-A36F-443D-9321-A352078685EB}" type="presParOf" srcId="{EA74EBA5-7786-49D8-AA9C-BC54D340D446}" destId="{142BB4E7-2954-4753-8550-65D4B1E54445}" srcOrd="4" destOrd="0" presId="urn:microsoft.com/office/officeart/2005/8/layout/matrix1"/>
    <dgm:cxn modelId="{3246A3FA-09A4-44C8-81D1-80C870600287}" type="presParOf" srcId="{EA74EBA5-7786-49D8-AA9C-BC54D340D446}" destId="{7AE5C0D3-D2E8-4C29-B345-2399F7574713}" srcOrd="5" destOrd="0" presId="urn:microsoft.com/office/officeart/2005/8/layout/matrix1"/>
    <dgm:cxn modelId="{BC63B521-7763-4CFE-B083-DA89905345DF}" type="presParOf" srcId="{EA74EBA5-7786-49D8-AA9C-BC54D340D446}" destId="{96E28DE2-287A-4EE4-896C-5F1A7704D421}" srcOrd="6" destOrd="0" presId="urn:microsoft.com/office/officeart/2005/8/layout/matrix1"/>
    <dgm:cxn modelId="{4CF4523A-195F-4120-84A7-E0B5C16BA879}" type="presParOf" srcId="{EA74EBA5-7786-49D8-AA9C-BC54D340D446}" destId="{388A915A-48C3-4E0B-B647-9ECE8D34C3F6}" srcOrd="7" destOrd="0" presId="urn:microsoft.com/office/officeart/2005/8/layout/matrix1"/>
    <dgm:cxn modelId="{1F77AC41-ECED-4627-95B3-79AEC15AB835}" type="presParOf" srcId="{2C60686A-3840-4D76-BC65-15662C3466DC}" destId="{9E79DD3E-87DD-415B-ABDF-BD5B43FCD8A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14530-9CD1-4E28-8D22-643909FF716E}">
      <dsp:nvSpPr>
        <dsp:cNvPr id="0" name=""/>
        <dsp:cNvSpPr/>
      </dsp:nvSpPr>
      <dsp:spPr>
        <a:xfrm rot="16200000">
          <a:off x="524668" y="-524668"/>
          <a:ext cx="3168649" cy="4217987"/>
        </a:xfrm>
        <a:prstGeom prst="round1Rect">
          <a:avLst/>
        </a:prstGeom>
        <a:solidFill>
          <a:srgbClr val="FFCC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Путь как поиск места в жизни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А.С.Грибоедов</a:t>
          </a:r>
          <a:r>
            <a:rPr lang="ru-RU" sz="2000" b="1" kern="1200" baseline="0" dirty="0" smtClean="0">
              <a:solidFill>
                <a:schemeClr val="tx1"/>
              </a:solidFill>
            </a:rPr>
            <a:t> «Горе от ума»,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solidFill>
                <a:schemeClr val="tx1"/>
              </a:solidFill>
            </a:rPr>
            <a:t>М.Ю.Лермонтов «Герой нашего времени»</a:t>
          </a:r>
          <a:endParaRPr lang="ru-RU" sz="2000" b="1" kern="1200" dirty="0" smtClean="0">
            <a:solidFill>
              <a:schemeClr val="tx1"/>
            </a:solidFill>
          </a:endParaRPr>
        </a:p>
      </dsp:txBody>
      <dsp:txXfrm rot="5400000">
        <a:off x="-1" y="1"/>
        <a:ext cx="4217987" cy="2376487"/>
      </dsp:txXfrm>
    </dsp:sp>
    <dsp:sp modelId="{06542871-3CC6-4BE2-8467-5607BC82EB84}">
      <dsp:nvSpPr>
        <dsp:cNvPr id="0" name=""/>
        <dsp:cNvSpPr/>
      </dsp:nvSpPr>
      <dsp:spPr>
        <a:xfrm>
          <a:off x="4187154" y="0"/>
          <a:ext cx="4217987" cy="3168649"/>
        </a:xfrm>
        <a:prstGeom prst="round1Rect">
          <a:avLst/>
        </a:prstGeom>
        <a:solidFill>
          <a:srgbClr val="FFFF99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Исторический путь России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Н.В.Гоголь «Мёртвые души»,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А.С.Пушкин «Медный всадник»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C00000"/>
            </a:solidFill>
          </a:endParaRPr>
        </a:p>
      </dsp:txBody>
      <dsp:txXfrm>
        <a:off x="4187154" y="0"/>
        <a:ext cx="4217987" cy="2376487"/>
      </dsp:txXfrm>
    </dsp:sp>
    <dsp:sp modelId="{142BB4E7-2954-4753-8550-65D4B1E54445}">
      <dsp:nvSpPr>
        <dsp:cNvPr id="0" name=""/>
        <dsp:cNvSpPr/>
      </dsp:nvSpPr>
      <dsp:spPr>
        <a:xfrm rot="10800000">
          <a:off x="0" y="3168649"/>
          <a:ext cx="4217987" cy="3168649"/>
        </a:xfrm>
        <a:prstGeom prst="round1Rect">
          <a:avLst/>
        </a:prstGeom>
        <a:solidFill>
          <a:srgbClr val="CCFF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Путь (путешествие) как  способа познания жизни и возможность описания  социальной действительности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А.Н.Радищев «Путешествие из Петербурга в Москву»,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Н.В.Гоголь «Мёртвые души»,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Н.А.Некрасов «Кому на Руси жить хорошо»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tx1"/>
            </a:solidFill>
          </a:endParaRPr>
        </a:p>
      </dsp:txBody>
      <dsp:txXfrm rot="10800000">
        <a:off x="0" y="3960812"/>
        <a:ext cx="4217987" cy="2376487"/>
      </dsp:txXfrm>
    </dsp:sp>
    <dsp:sp modelId="{96E28DE2-287A-4EE4-896C-5F1A7704D421}">
      <dsp:nvSpPr>
        <dsp:cNvPr id="0" name=""/>
        <dsp:cNvSpPr/>
      </dsp:nvSpPr>
      <dsp:spPr>
        <a:xfrm rot="5400000">
          <a:off x="4670655" y="2643981"/>
          <a:ext cx="3168649" cy="421798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Путь духовной эволюции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А.С.Пушкин «Пророк»,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А.Чехов «</a:t>
          </a:r>
          <a:r>
            <a:rPr lang="ru-RU" sz="2000" b="1" kern="1200" dirty="0" err="1" smtClean="0">
              <a:solidFill>
                <a:schemeClr val="tx1"/>
              </a:solidFill>
            </a:rPr>
            <a:t>Ионыч</a:t>
          </a:r>
          <a:r>
            <a:rPr lang="ru-RU" sz="2000" b="1" kern="1200" dirty="0" smtClean="0">
              <a:solidFill>
                <a:schemeClr val="tx1"/>
              </a:solidFill>
            </a:rPr>
            <a:t>»</a:t>
          </a:r>
          <a:endParaRPr lang="ru-RU" sz="2000" b="1" kern="1200" dirty="0" smtClean="0">
            <a:solidFill>
              <a:srgbClr val="C00000"/>
            </a:solidFill>
          </a:endParaRPr>
        </a:p>
      </dsp:txBody>
      <dsp:txXfrm rot="-5400000">
        <a:off x="4145986" y="3960812"/>
        <a:ext cx="4217987" cy="2376487"/>
      </dsp:txXfrm>
    </dsp:sp>
    <dsp:sp modelId="{9E79DD3E-87DD-415B-ABDF-BD5B43FCD8A1}">
      <dsp:nvSpPr>
        <dsp:cNvPr id="0" name=""/>
        <dsp:cNvSpPr/>
      </dsp:nvSpPr>
      <dsp:spPr>
        <a:xfrm>
          <a:off x="3034917" y="2304472"/>
          <a:ext cx="3247816" cy="1008216"/>
        </a:xfrm>
        <a:prstGeom prst="roundRect">
          <a:avLst/>
        </a:prstGeom>
        <a:solidFill>
          <a:srgbClr val="FFFF00"/>
        </a:solid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Мотив пути в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литературе</a:t>
          </a:r>
          <a:endParaRPr lang="ru-RU" sz="2400" b="1" kern="1200" dirty="0"/>
        </a:p>
      </dsp:txBody>
      <dsp:txXfrm>
        <a:off x="3084134" y="2353689"/>
        <a:ext cx="3149382" cy="909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14530-9CD1-4E28-8D22-643909FF716E}">
      <dsp:nvSpPr>
        <dsp:cNvPr id="0" name=""/>
        <dsp:cNvSpPr/>
      </dsp:nvSpPr>
      <dsp:spPr>
        <a:xfrm rot="16200000">
          <a:off x="702071" y="-702071"/>
          <a:ext cx="3059906" cy="4464050"/>
        </a:xfrm>
        <a:prstGeom prst="round1Rect">
          <a:avLst/>
        </a:prstGeom>
        <a:solidFill>
          <a:srgbClr val="CCFF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Путь развития и искания, духовного становления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Л.Н.Толстой «Детство и отрочество», «Исповедь», «Война и мир»</a:t>
          </a:r>
          <a:endParaRPr lang="ru-RU" sz="2000" b="1" kern="1200" dirty="0" smtClean="0">
            <a:solidFill>
              <a:srgbClr val="C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C00000"/>
            </a:solidFill>
          </a:endParaRPr>
        </a:p>
      </dsp:txBody>
      <dsp:txXfrm rot="5400000">
        <a:off x="0" y="0"/>
        <a:ext cx="4464050" cy="2294929"/>
      </dsp:txXfrm>
    </dsp:sp>
    <dsp:sp modelId="{06542871-3CC6-4BE2-8467-5607BC82EB84}">
      <dsp:nvSpPr>
        <dsp:cNvPr id="0" name=""/>
        <dsp:cNvSpPr/>
      </dsp:nvSpPr>
      <dsp:spPr>
        <a:xfrm>
          <a:off x="4464050" y="0"/>
          <a:ext cx="4464050" cy="3059906"/>
        </a:xfrm>
        <a:prstGeom prst="round1Rect">
          <a:avLst/>
        </a:prstGeom>
        <a:solidFill>
          <a:srgbClr val="FFCC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Путь как символ скоротечности жизни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Н.А.Некрасов «Тройка»,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А.А.Блок «На железной дороге»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464050" y="0"/>
        <a:ext cx="4464050" cy="2294929"/>
      </dsp:txXfrm>
    </dsp:sp>
    <dsp:sp modelId="{142BB4E7-2954-4753-8550-65D4B1E54445}">
      <dsp:nvSpPr>
        <dsp:cNvPr id="0" name=""/>
        <dsp:cNvSpPr/>
      </dsp:nvSpPr>
      <dsp:spPr>
        <a:xfrm rot="10800000">
          <a:off x="0" y="3059906"/>
          <a:ext cx="4464050" cy="3059906"/>
        </a:xfrm>
        <a:prstGeom prst="round1Rect">
          <a:avLst/>
        </a:prstGeom>
        <a:solidFill>
          <a:srgbClr val="FFCC66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C00000"/>
              </a:solidFill>
            </a:rPr>
            <a:t>Путь поиска правды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</a:rPr>
            <a:t>Н.С.Лесков «Очарованный странник»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10800000">
        <a:off x="0" y="3824882"/>
        <a:ext cx="4464050" cy="2294929"/>
      </dsp:txXfrm>
    </dsp:sp>
    <dsp:sp modelId="{96E28DE2-287A-4EE4-896C-5F1A7704D421}">
      <dsp:nvSpPr>
        <dsp:cNvPr id="0" name=""/>
        <dsp:cNvSpPr/>
      </dsp:nvSpPr>
      <dsp:spPr>
        <a:xfrm rot="5400000">
          <a:off x="5166121" y="2357834"/>
          <a:ext cx="3059906" cy="4464050"/>
        </a:xfrm>
        <a:prstGeom prst="round1Rect">
          <a:avLst/>
        </a:prstGeom>
        <a:solidFill>
          <a:srgbClr val="99FF99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C00000"/>
              </a:solidFill>
            </a:rPr>
            <a:t>Путь как этап жизни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</a:rPr>
            <a:t>Л.Н.Толстой «Война и мир»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</a:rPr>
            <a:t>(путь русского народа в Отечественной войне 1812 года»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4464050" y="3824882"/>
        <a:ext cx="4464050" cy="2294929"/>
      </dsp:txXfrm>
    </dsp:sp>
    <dsp:sp modelId="{9E79DD3E-87DD-415B-ABDF-BD5B43FCD8A1}">
      <dsp:nvSpPr>
        <dsp:cNvPr id="0" name=""/>
        <dsp:cNvSpPr/>
      </dsp:nvSpPr>
      <dsp:spPr>
        <a:xfrm>
          <a:off x="2952022" y="2591923"/>
          <a:ext cx="3110460" cy="885750"/>
        </a:xfrm>
        <a:prstGeom prst="roundRect">
          <a:avLst/>
        </a:prstGeom>
        <a:solidFill>
          <a:srgbClr val="FFFF00"/>
        </a:solidFill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Мотив пути в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литературе</a:t>
          </a:r>
          <a:endParaRPr lang="ru-RU" sz="2000" kern="1200" dirty="0"/>
        </a:p>
      </dsp:txBody>
      <dsp:txXfrm>
        <a:off x="2995261" y="2635162"/>
        <a:ext cx="3023982" cy="799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CE94-078A-4FD1-8938-53141EE72A25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059-5174-4D0F-AB6D-EF60488EBD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64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CE94-078A-4FD1-8938-53141EE72A25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059-5174-4D0F-AB6D-EF60488EBD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80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CE94-078A-4FD1-8938-53141EE72A25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059-5174-4D0F-AB6D-EF60488EBD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87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CE94-078A-4FD1-8938-53141EE72A25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059-5174-4D0F-AB6D-EF60488EBD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31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CE94-078A-4FD1-8938-53141EE72A25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059-5174-4D0F-AB6D-EF60488EBD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54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CE94-078A-4FD1-8938-53141EE72A25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059-5174-4D0F-AB6D-EF60488EBD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52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CE94-078A-4FD1-8938-53141EE72A25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059-5174-4D0F-AB6D-EF60488EBD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88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CE94-078A-4FD1-8938-53141EE72A25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059-5174-4D0F-AB6D-EF60488EBD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0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CE94-078A-4FD1-8938-53141EE72A25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059-5174-4D0F-AB6D-EF60488EBD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87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CE94-078A-4FD1-8938-53141EE72A25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059-5174-4D0F-AB6D-EF60488EBD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5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0CE94-078A-4FD1-8938-53141EE72A25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5059-5174-4D0F-AB6D-EF60488EBD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7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CE94-078A-4FD1-8938-53141EE72A25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75059-5174-4D0F-AB6D-EF60488EBD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49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/>
          <p:cNvSpPr>
            <a:spLocks noChangeArrowheads="1" noChangeShapeType="1" noTextEdit="1"/>
          </p:cNvSpPr>
          <p:nvPr/>
        </p:nvSpPr>
        <p:spPr bwMode="auto">
          <a:xfrm>
            <a:off x="900113" y="1412875"/>
            <a:ext cx="2735262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ЕГЭ</a:t>
            </a:r>
          </a:p>
        </p:txBody>
      </p:sp>
      <p:sp>
        <p:nvSpPr>
          <p:cNvPr id="114695" name="WordArt 7"/>
          <p:cNvSpPr>
            <a:spLocks noChangeArrowheads="1" noChangeShapeType="1" noTextEdit="1"/>
          </p:cNvSpPr>
          <p:nvPr/>
        </p:nvSpPr>
        <p:spPr bwMode="auto">
          <a:xfrm>
            <a:off x="1187450" y="3716338"/>
            <a:ext cx="7345363" cy="273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Итоговое сочинение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 2015/16 учебном году </a:t>
            </a:r>
          </a:p>
        </p:txBody>
      </p:sp>
      <p:pic>
        <p:nvPicPr>
          <p:cNvPr id="2052" name="Picture 7" descr="E:\картинки_с_шаттерстока\shutterstock_2050107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04813"/>
            <a:ext cx="4824413" cy="360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72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708025" y="260350"/>
          <a:ext cx="8435975" cy="633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934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404813"/>
          <a:ext cx="8928100" cy="611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101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728" y="188640"/>
            <a:ext cx="8721760" cy="461665"/>
          </a:xfrm>
          <a:prstGeom prst="rect">
            <a:avLst/>
          </a:prstGeom>
          <a:solidFill>
            <a:srgbClr val="CCECFF"/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D0575"/>
                </a:solidFill>
                <a:latin typeface="Arial" charset="0"/>
              </a:rPr>
              <a:t>Тематическое направление «ПУТЬ»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764704"/>
            <a:ext cx="8784976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Задание: </a:t>
            </a:r>
            <a:endParaRPr lang="ru-RU" sz="2400" b="1" dirty="0" smtClean="0">
              <a:solidFill>
                <a:srgbClr val="0D057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1340768"/>
            <a:ext cx="8773857" cy="923330"/>
          </a:xfrm>
          <a:prstGeom prst="rect">
            <a:avLst/>
          </a:prstGeom>
          <a:solidFill>
            <a:srgbClr val="CCECFF"/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Подумайте какими выражениями, в том числе и устойчивыми, со словом </a:t>
            </a:r>
            <a:r>
              <a:rPr lang="ru-RU" i="1" dirty="0" smtClean="0">
                <a:solidFill>
                  <a:srgbClr val="0D0575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i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путь</a:t>
            </a:r>
            <a:r>
              <a:rPr lang="ru-RU" i="1" dirty="0" smtClean="0">
                <a:solidFill>
                  <a:srgbClr val="0D0575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i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ru-RU" i="1" dirty="0" smtClean="0">
                <a:solidFill>
                  <a:srgbClr val="0D0575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i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дорога</a:t>
            </a:r>
            <a:r>
              <a:rPr lang="ru-RU" i="1" dirty="0" smtClean="0">
                <a:solidFill>
                  <a:srgbClr val="0D0575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ru-RU" i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пользуетесь вы. Часто ли вы употребляете их? В каких ситуациях и с какой целью? </a:t>
            </a:r>
            <a:endParaRPr lang="ru-RU" sz="2400" dirty="0" smtClean="0">
              <a:solidFill>
                <a:srgbClr val="0D057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2420888"/>
            <a:ext cx="7056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слово </a:t>
            </a:r>
            <a:r>
              <a:rPr lang="ru-RU" i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путь</a:t>
            </a:r>
            <a:r>
              <a:rPr lang="ru-RU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помимо своего прямого значения, наделено множеством метафорических, закрепившихся во фразеологических оборотах: </a:t>
            </a:r>
            <a:r>
              <a:rPr lang="ru-RU" i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жизненный путь</a:t>
            </a:r>
            <a:r>
              <a:rPr lang="ru-RU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i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последний путь;</a:t>
            </a:r>
            <a:r>
              <a:rPr lang="ru-RU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встретить препятствия на своём пути</a:t>
            </a:r>
            <a:r>
              <a:rPr lang="ru-RU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D0575"/>
                </a:solidFill>
                <a:ea typeface="Calibri" pitchFamily="34" charset="0"/>
                <a:cs typeface="Times New Roman" pitchFamily="18" charset="0"/>
              </a:rPr>
              <a:t>—</a:t>
            </a:r>
            <a:r>
              <a:rPr lang="ru-RU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столкнуться с трудностями при достижении цели; </a:t>
            </a:r>
            <a:r>
              <a:rPr lang="ru-RU" i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окольным (</a:t>
            </a:r>
            <a:r>
              <a:rPr lang="ru-RU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</a:t>
            </a:r>
            <a:r>
              <a:rPr lang="ru-RU" i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обходным) путём</a:t>
            </a:r>
            <a:r>
              <a:rPr lang="ru-RU" dirty="0" smtClean="0">
                <a:solidFill>
                  <a:srgbClr val="0D0575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— </a:t>
            </a:r>
            <a:r>
              <a:rPr lang="ru-RU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неблаговидным способом, </a:t>
            </a:r>
            <a:r>
              <a:rPr lang="ru-RU" i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сойти с (своего) пути</a:t>
            </a:r>
            <a:r>
              <a:rPr lang="ru-RU" dirty="0" smtClean="0">
                <a:solidFill>
                  <a:srgbClr val="0D0575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— </a:t>
            </a:r>
            <a:r>
              <a:rPr lang="ru-RU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отказаться от намеченной цели, задач и т. п., изменить прежним целям; </a:t>
            </a:r>
            <a:r>
              <a:rPr lang="ru-RU" i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пробить себе путь</a:t>
            </a:r>
            <a:r>
              <a:rPr lang="ru-RU" dirty="0" smtClean="0">
                <a:solidFill>
                  <a:srgbClr val="0D0575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— </a:t>
            </a:r>
            <a:r>
              <a:rPr lang="ru-RU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достичь значительного положения, добиться успехов на каком-л. поприще; </a:t>
            </a:r>
            <a:r>
              <a:rPr lang="ru-RU" i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встать (</a:t>
            </a:r>
            <a:r>
              <a:rPr lang="ru-RU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lang="ru-RU" i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стать, вступить) на путь чего или какой </a:t>
            </a:r>
            <a:r>
              <a:rPr lang="ru-RU" dirty="0" smtClean="0">
                <a:solidFill>
                  <a:srgbClr val="0D0575"/>
                </a:solidFill>
                <a:ea typeface="Calibri" pitchFamily="34" charset="0"/>
                <a:cs typeface="Times New Roman" pitchFamily="18" charset="0"/>
              </a:rPr>
              <a:t>—</a:t>
            </a:r>
            <a:r>
              <a:rPr lang="ru-RU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начать действовать или развиваться в каком-л. направлении.</a:t>
            </a:r>
            <a:endParaRPr lang="ru-RU" sz="2400" dirty="0" smtClean="0">
              <a:solidFill>
                <a:srgbClr val="0D057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170080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24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728" y="188640"/>
            <a:ext cx="8721760" cy="523220"/>
          </a:xfrm>
          <a:prstGeom prst="rect">
            <a:avLst/>
          </a:prstGeom>
          <a:solidFill>
            <a:srgbClr val="CCECFF"/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D0575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93096"/>
            <a:ext cx="8070742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ts val="300"/>
              </a:spcBef>
              <a:spcAft>
                <a:spcPct val="0"/>
              </a:spcAft>
            </a:pPr>
            <a:endParaRPr lang="ru-RU" dirty="0">
              <a:solidFill>
                <a:srgbClr val="3F3F3F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V="1">
            <a:off x="251520" y="5157192"/>
            <a:ext cx="8683253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3" y="1052736"/>
            <a:ext cx="8712968" cy="452431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solidFill>
                  <a:srgbClr val="0D0575"/>
                </a:solidFill>
              </a:rPr>
              <a:t>Выберите из предложенных определений те, которые могут быть отнесены к обоим словам — путь и дорога, и те, что сочетаются только со словом «путь» в разных его значениях. </a:t>
            </a:r>
            <a:endParaRPr lang="ru-RU" dirty="0" smtClean="0">
              <a:solidFill>
                <a:srgbClr val="0D0575"/>
              </a:solidFill>
            </a:endParaRPr>
          </a:p>
          <a:p>
            <a:pPr algn="just"/>
            <a:r>
              <a:rPr lang="ru-RU" dirty="0" smtClean="0">
                <a:solidFill>
                  <a:srgbClr val="0D0575"/>
                </a:solidFill>
              </a:rPr>
              <a:t>Боевой, большой, великий, глухой, законный, короткий, лёгкий, крутой, окольный, скользкий, собственный, порочный, проверенный, прямой, роковой, тернистый, трудовой</a:t>
            </a:r>
            <a:r>
              <a:rPr lang="ru-RU" i="1" dirty="0" smtClean="0">
                <a:solidFill>
                  <a:srgbClr val="0D0575"/>
                </a:solidFill>
              </a:rPr>
              <a:t>.</a:t>
            </a:r>
          </a:p>
          <a:p>
            <a:pPr algn="just"/>
            <a:endParaRPr lang="ru-RU" i="1" dirty="0" smtClean="0">
              <a:solidFill>
                <a:srgbClr val="0D0575"/>
              </a:solidFill>
            </a:endParaRPr>
          </a:p>
          <a:p>
            <a:pPr algn="just"/>
            <a:endParaRPr lang="ru-RU" i="1" dirty="0" smtClean="0">
              <a:solidFill>
                <a:srgbClr val="0D0575"/>
              </a:solidFill>
            </a:endParaRPr>
          </a:p>
          <a:p>
            <a:pPr algn="just"/>
            <a:endParaRPr lang="ru-RU" i="1" dirty="0" smtClean="0">
              <a:solidFill>
                <a:srgbClr val="0D0575"/>
              </a:solidFill>
            </a:endParaRPr>
          </a:p>
          <a:p>
            <a:pPr algn="just"/>
            <a:endParaRPr lang="ru-RU" i="1" dirty="0" smtClean="0">
              <a:solidFill>
                <a:srgbClr val="0D0575"/>
              </a:solidFill>
            </a:endParaRPr>
          </a:p>
          <a:p>
            <a:pPr algn="just"/>
            <a:endParaRPr lang="ru-RU" i="1" dirty="0" smtClean="0">
              <a:solidFill>
                <a:srgbClr val="0D0575"/>
              </a:solidFill>
            </a:endParaRPr>
          </a:p>
          <a:p>
            <a:pPr algn="just"/>
            <a:endParaRPr lang="ru-RU" i="1" dirty="0" smtClean="0">
              <a:solidFill>
                <a:srgbClr val="0D0575"/>
              </a:solidFill>
            </a:endParaRPr>
          </a:p>
          <a:p>
            <a:pPr algn="just"/>
            <a:endParaRPr lang="ru-RU" i="1" dirty="0" smtClean="0">
              <a:solidFill>
                <a:srgbClr val="0D0575"/>
              </a:solidFill>
            </a:endParaRPr>
          </a:p>
          <a:p>
            <a:pPr algn="just"/>
            <a:endParaRPr lang="ru-RU" i="1" dirty="0" smtClean="0">
              <a:solidFill>
                <a:srgbClr val="0D0575"/>
              </a:solidFill>
            </a:endParaRPr>
          </a:p>
          <a:p>
            <a:endParaRPr lang="ru-RU" i="1" dirty="0" smtClean="0">
              <a:solidFill>
                <a:srgbClr val="0D0575"/>
              </a:solidFill>
            </a:endParaRPr>
          </a:p>
          <a:p>
            <a:endParaRPr lang="ru-RU" dirty="0">
              <a:solidFill>
                <a:srgbClr val="0D0575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252040" y="43934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131840" y="183648"/>
            <a:ext cx="21320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D057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D057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D057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520" y="3284984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solidFill>
                  <a:srgbClr val="0D0575"/>
                </a:solidFill>
              </a:rPr>
              <a:t>Соотнесите цитаты с героями литературных произведений. Как можно охарактеризовать, используя цитаты, героев, их жизненный путь?</a:t>
            </a:r>
            <a:endParaRPr lang="ru-RU" dirty="0" smtClean="0">
              <a:solidFill>
                <a:srgbClr val="0D0575"/>
              </a:solidFill>
            </a:endParaRPr>
          </a:p>
          <a:p>
            <a:pPr algn="just"/>
            <a:r>
              <a:rPr lang="ru-RU" dirty="0" smtClean="0">
                <a:solidFill>
                  <a:srgbClr val="0D0575"/>
                </a:solidFill>
              </a:rPr>
              <a:t>Герои: Евгений Онегин, Павел Петрович Кирсанов, Анна Сергеевна Одинцова, Катерина Кабанова, Родион Романович Раскольников, Григорий Александрович Печорин, Илья Ильич Обломов.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0D057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38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712968" cy="461665"/>
          </a:xfrm>
          <a:prstGeom prst="rect">
            <a:avLst/>
          </a:prstGeom>
          <a:solidFill>
            <a:srgbClr val="CCECFF"/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D0575"/>
                </a:solidFill>
                <a:latin typeface="Arial" charset="0"/>
              </a:rPr>
              <a:t>Тематическое направление «ПУТЬ»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340768"/>
            <a:ext cx="8712968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D0575"/>
                </a:solidFill>
              </a:rPr>
              <a:t>На мотив пути-дороги нанизана поэма и другого русского классика </a:t>
            </a:r>
            <a:r>
              <a:rPr lang="en-US" dirty="0" smtClean="0">
                <a:solidFill>
                  <a:srgbClr val="0D0575"/>
                </a:solidFill>
              </a:rPr>
              <a:t>XIX</a:t>
            </a:r>
            <a:r>
              <a:rPr lang="ru-RU" dirty="0" smtClean="0">
                <a:solidFill>
                  <a:srgbClr val="0D0575"/>
                </a:solidFill>
              </a:rPr>
              <a:t> века — «Кому на Руси жить хорошо» Н. А. Некрасова, где множество отдельных эпизодов организованы вокруг основной задачи странников.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528" y="2564904"/>
            <a:ext cx="8701849" cy="2585323"/>
          </a:xfrm>
          <a:prstGeom prst="rect">
            <a:avLst/>
          </a:prstGeom>
          <a:solidFill>
            <a:schemeClr val="bg2"/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D0575"/>
                </a:solidFill>
              </a:rPr>
              <a:t>Задание:</a:t>
            </a:r>
            <a:endParaRPr lang="ru-RU" dirty="0" smtClean="0">
              <a:solidFill>
                <a:srgbClr val="0D0575"/>
              </a:solidFill>
            </a:endParaRPr>
          </a:p>
          <a:p>
            <a:r>
              <a:rPr lang="ru-RU" i="1" dirty="0" smtClean="0">
                <a:solidFill>
                  <a:srgbClr val="0D0575"/>
                </a:solidFill>
              </a:rPr>
              <a:t>Вспомните, нашли ли мужики того, кому живётся «весело, вольготно на Руси».</a:t>
            </a:r>
            <a:endParaRPr lang="ru-RU" dirty="0" smtClean="0">
              <a:solidFill>
                <a:srgbClr val="0D0575"/>
              </a:solidFill>
            </a:endParaRPr>
          </a:p>
          <a:p>
            <a:r>
              <a:rPr lang="ru-RU" i="1" dirty="0" smtClean="0">
                <a:solidFill>
                  <a:srgbClr val="0D0575"/>
                </a:solidFill>
              </a:rPr>
              <a:t>Прочитайте отрывок из главы «Пир на весь мир»</a:t>
            </a:r>
            <a:endParaRPr lang="ru-RU" dirty="0" smtClean="0">
              <a:solidFill>
                <a:srgbClr val="0D0575"/>
              </a:solidFill>
            </a:endParaRPr>
          </a:p>
          <a:p>
            <a:r>
              <a:rPr lang="ru-RU" i="1" dirty="0" smtClean="0">
                <a:solidFill>
                  <a:srgbClr val="0D0575"/>
                </a:solidFill>
              </a:rPr>
              <a:t>Сформулируйте две модели жизненного пути, по Некрасову.</a:t>
            </a:r>
            <a:endParaRPr lang="ru-RU" dirty="0" smtClean="0">
              <a:solidFill>
                <a:srgbClr val="0D0575"/>
              </a:solidFill>
            </a:endParaRPr>
          </a:p>
          <a:p>
            <a:r>
              <a:rPr lang="ru-RU" i="1" dirty="0" smtClean="0">
                <a:solidFill>
                  <a:srgbClr val="0D0575"/>
                </a:solidFill>
              </a:rPr>
              <a:t>Подумайте над тем, что объединяет эти две модели.</a:t>
            </a:r>
            <a:endParaRPr lang="ru-RU" dirty="0" smtClean="0">
              <a:solidFill>
                <a:srgbClr val="0D0575"/>
              </a:solidFill>
            </a:endParaRPr>
          </a:p>
          <a:p>
            <a:r>
              <a:rPr lang="ru-RU" i="1" dirty="0" smtClean="0">
                <a:solidFill>
                  <a:srgbClr val="0D0575"/>
                </a:solidFill>
              </a:rPr>
              <a:t>Как вы думаете, возможна ли третья модель жизненного пути, отличная от первой и второй? </a:t>
            </a:r>
            <a:endParaRPr lang="ru-RU" dirty="0" smtClean="0">
              <a:solidFill>
                <a:srgbClr val="0D0575"/>
              </a:solidFill>
            </a:endParaRPr>
          </a:p>
          <a:p>
            <a:r>
              <a:rPr lang="ru-RU" b="1" i="1" dirty="0" smtClean="0">
                <a:solidFill>
                  <a:srgbClr val="0D0575"/>
                </a:solidFill>
              </a:rPr>
              <a:t>Подсказка</a:t>
            </a:r>
            <a:r>
              <a:rPr lang="ru-RU" b="1" dirty="0" smtClean="0">
                <a:solidFill>
                  <a:srgbClr val="0D0575"/>
                </a:solidFill>
              </a:rPr>
              <a:t>:</a:t>
            </a:r>
            <a:endParaRPr lang="ru-RU" dirty="0" smtClean="0">
              <a:solidFill>
                <a:srgbClr val="0D0575"/>
              </a:solidFill>
            </a:endParaRPr>
          </a:p>
          <a:p>
            <a:r>
              <a:rPr lang="ru-RU" i="1" dirty="0" smtClean="0">
                <a:solidFill>
                  <a:srgbClr val="0D0575"/>
                </a:solidFill>
              </a:rPr>
              <a:t>Подумайте над выражением «свой путь». </a:t>
            </a:r>
            <a:endParaRPr lang="ru-RU" dirty="0" smtClean="0">
              <a:solidFill>
                <a:srgbClr val="0D057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170080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908720"/>
            <a:ext cx="8712968" cy="369332"/>
          </a:xfrm>
          <a:prstGeom prst="rect">
            <a:avLst/>
          </a:prstGeom>
          <a:solidFill>
            <a:schemeClr val="bg2"/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Задание: </a:t>
            </a:r>
            <a:endParaRPr lang="ru-RU" sz="2400" b="1" dirty="0" smtClean="0">
              <a:solidFill>
                <a:srgbClr val="0D057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35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712968" cy="461665"/>
          </a:xfrm>
          <a:prstGeom prst="rect">
            <a:avLst/>
          </a:prstGeom>
          <a:solidFill>
            <a:srgbClr val="CCECFF"/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D0575"/>
                </a:solidFill>
                <a:latin typeface="Arial" charset="0"/>
              </a:rPr>
              <a:t>Тематическое направление «ПУТЬ»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340768"/>
            <a:ext cx="8712968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/>
              <a:t>Поработайте с материалами на тему «Не оборачивается тот, кто идёт к звёздам» (Леонардо да Винчи). Опираясь на них, попробуйте сформулировать тезис и написать вступление</a:t>
            </a:r>
            <a:endParaRPr lang="ru-RU" dirty="0" smtClean="0"/>
          </a:p>
          <a:p>
            <a:pPr algn="just"/>
            <a:endParaRPr lang="ru-RU" dirty="0" smtClean="0">
              <a:solidFill>
                <a:srgbClr val="0D057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2564904"/>
            <a:ext cx="8701849" cy="2308324"/>
          </a:xfrm>
          <a:prstGeom prst="rect">
            <a:avLst/>
          </a:prstGeom>
          <a:solidFill>
            <a:schemeClr val="bg2"/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err="1" smtClean="0">
                <a:solidFill>
                  <a:srgbClr val="0D0575"/>
                </a:solidFill>
              </a:rPr>
              <a:t>Фернандо</a:t>
            </a:r>
            <a:r>
              <a:rPr lang="ru-RU" dirty="0" smtClean="0">
                <a:solidFill>
                  <a:srgbClr val="0D0575"/>
                </a:solidFill>
              </a:rPr>
              <a:t> Магеллан, португальский мореплаватель и исследователь, вошёл в историю как человек, организовавший первое кругосветное путешествие. </a:t>
            </a:r>
          </a:p>
          <a:p>
            <a:pPr algn="just"/>
            <a:r>
              <a:rPr lang="ru-RU" dirty="0" smtClean="0">
                <a:solidFill>
                  <a:srgbClr val="0D0575"/>
                </a:solidFill>
              </a:rPr>
              <a:t>При этом он не был уверен в счастливом завершении плавания, потому что мысль о шарообразной форме Земли была лишь предположением. Путешествие окончилось удачно: было доказано, что Земля круглая, однако сам идейный вдохновитель не дожил до возвращения на родину — он умер в пути. Но перед смертью он знал, что его цель достигнута.</a:t>
            </a:r>
          </a:p>
          <a:p>
            <a:pPr algn="just"/>
            <a:r>
              <a:rPr lang="ru-RU" dirty="0" smtClean="0">
                <a:solidFill>
                  <a:srgbClr val="0D0575"/>
                </a:solidFill>
              </a:rPr>
              <a:t> 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15616" y="170080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908720"/>
            <a:ext cx="8712968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Задание: </a:t>
            </a:r>
            <a:endParaRPr lang="ru-RU" sz="2400" b="1" dirty="0" smtClean="0">
              <a:solidFill>
                <a:srgbClr val="0D057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16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712968" cy="461665"/>
          </a:xfrm>
          <a:prstGeom prst="rect">
            <a:avLst/>
          </a:prstGeom>
          <a:solidFill>
            <a:srgbClr val="CCECFF"/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D0575"/>
                </a:solidFill>
                <a:latin typeface="Arial" charset="0"/>
              </a:rPr>
              <a:t>Тематическое направление «ПУТЬ»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340768"/>
            <a:ext cx="8712968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Прочитайте факты из биографий известных людей. Какая мысль объединяет все примеры? Может она служить тезисом сочинения? </a:t>
            </a:r>
            <a:endParaRPr lang="ru-RU" sz="1600" dirty="0" smtClean="0"/>
          </a:p>
          <a:p>
            <a:endParaRPr lang="ru-RU" sz="1600" dirty="0" smtClean="0">
              <a:solidFill>
                <a:srgbClr val="0D057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2060848"/>
            <a:ext cx="8773857" cy="4093428"/>
          </a:xfrm>
          <a:prstGeom prst="rect">
            <a:avLst/>
          </a:prstGeom>
          <a:solidFill>
            <a:schemeClr val="bg2"/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Зигмунда Фрейда освистали на сцене, когда он впервые представил свои теории группе учёных в Европе. Он продолжил работу и был удостоен премии Гёте за свои труды в области психологии.</a:t>
            </a:r>
          </a:p>
          <a:p>
            <a:pPr algn="just"/>
            <a:r>
              <a:rPr lang="ru-RU" sz="1600" dirty="0" smtClean="0"/>
              <a:t>Альберт Эйнштейн до четырёх лет не говорил, до семи лет не умел читать простые слова, а позднее его отчислили из школы. Впоследствии его теория относительности произвела переворот в физике.</a:t>
            </a:r>
          </a:p>
          <a:p>
            <a:pPr algn="just"/>
            <a:r>
              <a:rPr lang="ru-RU" sz="1600" dirty="0" smtClean="0"/>
              <a:t>Генри Форд не добился успеха на фермерском поприще, не состоялся как подмастерье или механик и четырежды становился банкротом. Тем не менее он усовершенствовал массовое производство.</a:t>
            </a:r>
          </a:p>
          <a:p>
            <a:pPr algn="just"/>
            <a:r>
              <a:rPr lang="ru-RU" sz="1600" dirty="0" err="1" smtClean="0"/>
              <a:t>Стэна</a:t>
            </a:r>
            <a:r>
              <a:rPr lang="ru-RU" sz="1600" dirty="0" smtClean="0"/>
              <a:t> Смита не взяли на должность мальчика, подбирающего мячи, из-за неуклюжести. Смит 8 раз становился победителем Кубка Дэвиса и считается одним из лучших парных теннисистов всех времён.</a:t>
            </a:r>
          </a:p>
          <a:p>
            <a:pPr algn="just"/>
            <a:r>
              <a:rPr lang="ru-RU" sz="1600" dirty="0" smtClean="0"/>
              <a:t>Винсент </a:t>
            </a:r>
            <a:r>
              <a:rPr lang="ru-RU" sz="1600" dirty="0" err="1" smtClean="0"/>
              <a:t>ван</a:t>
            </a:r>
            <a:r>
              <a:rPr lang="ru-RU" sz="1600" dirty="0" smtClean="0"/>
              <a:t> </a:t>
            </a:r>
            <a:r>
              <a:rPr lang="ru-RU" sz="1600" dirty="0" err="1" smtClean="0"/>
              <a:t>Гог</a:t>
            </a:r>
            <a:r>
              <a:rPr lang="ru-RU" sz="1600" dirty="0" smtClean="0"/>
              <a:t> за всю свою жизнь продал лишь одну картину — сестре своего друга примерно за 50 долларов. Он нарисовал более 800 шедевров, семь из которых в сумме стоят 1 миллиард долларов.</a:t>
            </a:r>
          </a:p>
          <a:p>
            <a:pPr algn="just"/>
            <a:r>
              <a:rPr lang="ru-RU" dirty="0" smtClean="0"/>
              <a:t> </a:t>
            </a:r>
          </a:p>
          <a:p>
            <a:endParaRPr lang="ru-RU" dirty="0" smtClean="0">
              <a:solidFill>
                <a:srgbClr val="0D057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170080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908720"/>
            <a:ext cx="8712968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D057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Задание: </a:t>
            </a:r>
            <a:endParaRPr lang="ru-RU" sz="2400" b="1" dirty="0" smtClean="0">
              <a:solidFill>
                <a:srgbClr val="0D057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772816"/>
            <a:ext cx="8430782" cy="431656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D0575"/>
                </a:solidFill>
              </a:rPr>
              <a:t>Продолжите фразы.</a:t>
            </a:r>
            <a:endParaRPr lang="ru-RU" sz="2000" dirty="0" smtClean="0">
              <a:solidFill>
                <a:srgbClr val="0D0575"/>
              </a:solidFill>
            </a:endParaRPr>
          </a:p>
          <a:p>
            <a:r>
              <a:rPr lang="ru-RU" sz="2000" dirty="0" smtClean="0">
                <a:solidFill>
                  <a:srgbClr val="0D0575"/>
                </a:solidFill>
              </a:rPr>
              <a:t>Если оглядываться постоянно на прошлое, можно пройти мимо…</a:t>
            </a:r>
          </a:p>
          <a:p>
            <a:r>
              <a:rPr lang="ru-RU" sz="2000" dirty="0" smtClean="0">
                <a:solidFill>
                  <a:srgbClr val="0D0575"/>
                </a:solidFill>
              </a:rPr>
              <a:t>Иди вперёд и не давай прошлому тянуть тебя назад, потому что…</a:t>
            </a:r>
          </a:p>
          <a:p>
            <a:endParaRPr lang="ru-RU" sz="2000" dirty="0" smtClean="0">
              <a:solidFill>
                <a:srgbClr val="0D0575"/>
              </a:solidFill>
            </a:endParaRPr>
          </a:p>
          <a:p>
            <a:pPr algn="just"/>
            <a:r>
              <a:rPr lang="ru-RU" sz="2000" i="1" dirty="0" smtClean="0">
                <a:solidFill>
                  <a:srgbClr val="0D0575"/>
                </a:solidFill>
              </a:rPr>
              <a:t>Прочитайте начало сочинения на тему </a:t>
            </a:r>
            <a:r>
              <a:rPr lang="ru-RU" sz="2000" b="1" i="1" dirty="0" smtClean="0">
                <a:solidFill>
                  <a:srgbClr val="0D0575"/>
                </a:solidFill>
              </a:rPr>
              <a:t>«У каждого из нас есть только одно истинное призвание — это найти путь к себе» (Герман Гессе). </a:t>
            </a:r>
            <a:r>
              <a:rPr lang="ru-RU" sz="2000" i="1" dirty="0" smtClean="0">
                <a:solidFill>
                  <a:srgbClr val="0D0575"/>
                </a:solidFill>
              </a:rPr>
              <a:t>Попробуйте продолжить его.</a:t>
            </a:r>
            <a:r>
              <a:rPr lang="ru-RU" sz="2000" dirty="0" smtClean="0"/>
              <a:t> </a:t>
            </a:r>
          </a:p>
          <a:p>
            <a:pPr algn="just"/>
            <a:r>
              <a:rPr lang="ru-RU" sz="1600" dirty="0" smtClean="0">
                <a:solidFill>
                  <a:srgbClr val="0D0575"/>
                </a:solidFill>
              </a:rPr>
              <a:t>Звучит немного категорично и </a:t>
            </a:r>
            <a:r>
              <a:rPr lang="ru-RU" sz="1600" dirty="0" err="1" smtClean="0">
                <a:solidFill>
                  <a:srgbClr val="0D0575"/>
                </a:solidFill>
              </a:rPr>
              <a:t>пафосно</a:t>
            </a:r>
            <a:r>
              <a:rPr lang="ru-RU" sz="1600" dirty="0" smtClean="0">
                <a:solidFill>
                  <a:srgbClr val="0D0575"/>
                </a:solidFill>
              </a:rPr>
              <a:t>, но, пожалуй, верно. Куда бы и зачем бы мы ни шли, мы всегда идём к себе. Ведь даже охота к перемене мест, страсть к путешествиям вызваны не только и не всегда любознательностью путешественника, азартом следопыта, тягой к скитаниям странника и набожностью богомольца. Всё это, разумеется, есть, но за всей этой неусидчивостью на одном месте, внешней неугомонностью кроется ещё и внутренняя </a:t>
            </a:r>
            <a:r>
              <a:rPr lang="ru-RU" sz="1600" dirty="0" err="1" smtClean="0">
                <a:solidFill>
                  <a:srgbClr val="0D0575"/>
                </a:solidFill>
              </a:rPr>
              <a:t>неуспокоенность</a:t>
            </a:r>
            <a:r>
              <a:rPr lang="ru-RU" sz="1600" dirty="0" smtClean="0">
                <a:solidFill>
                  <a:srgbClr val="0D0575"/>
                </a:solidFill>
              </a:rPr>
              <a:t> — поиск себя, испытание своих возможностей, забрасывание лота внутрь себя и измерение своей собственной глубины. ..</a:t>
            </a:r>
            <a:endParaRPr lang="ru-RU" sz="2000" dirty="0" smtClean="0">
              <a:solidFill>
                <a:srgbClr val="0D0575"/>
              </a:solidFill>
            </a:endParaRPr>
          </a:p>
          <a:p>
            <a:pPr indent="-342900" fontAlgn="base">
              <a:spcBef>
                <a:spcPts val="300"/>
              </a:spcBef>
              <a:spcAft>
                <a:spcPct val="0"/>
              </a:spcAft>
            </a:pPr>
            <a:endParaRPr lang="ru-RU" sz="2000" i="1" dirty="0">
              <a:solidFill>
                <a:srgbClr val="0D0575"/>
              </a:solidFill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1196752"/>
            <a:ext cx="72786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D0575"/>
                </a:solidFill>
              </a:rPr>
              <a:t>Задания</a:t>
            </a:r>
            <a:r>
              <a:rPr lang="ru-RU" sz="2400" b="1" dirty="0" smtClean="0">
                <a:solidFill>
                  <a:srgbClr val="0D0575"/>
                </a:solidFill>
              </a:rPr>
              <a:t>:</a:t>
            </a:r>
            <a:endParaRPr lang="ru-RU" sz="2400" b="1" dirty="0">
              <a:solidFill>
                <a:srgbClr val="0D057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728" y="188640"/>
            <a:ext cx="8721760" cy="461665"/>
          </a:xfrm>
          <a:prstGeom prst="rect">
            <a:avLst/>
          </a:prstGeom>
          <a:solidFill>
            <a:srgbClr val="CCECFF"/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kern="0" dirty="0" smtClean="0">
                <a:solidFill>
                  <a:srgbClr val="0D05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ЗАДАНИЙ</a:t>
            </a:r>
            <a:endParaRPr lang="ru-RU" sz="2400" dirty="0" smtClean="0">
              <a:solidFill>
                <a:srgbClr val="0D057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0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Алгоритм написания сочинения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061426" y="4437112"/>
            <a:ext cx="4540250" cy="701675"/>
          </a:xfr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Вывод</a:t>
            </a:r>
            <a:endParaRPr lang="ru-RU" sz="1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1800" i="1" dirty="0"/>
              <a:t>Мои размышления</a:t>
            </a:r>
            <a:endParaRPr lang="ru-RU" sz="18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97968" y="1628800"/>
            <a:ext cx="4572000" cy="646331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Вступление</a:t>
            </a:r>
            <a:endParaRPr lang="en-US" dirty="0">
              <a:solidFill>
                <a:srgbClr val="C00000"/>
              </a:solidFill>
            </a:endParaRPr>
          </a:p>
          <a:p>
            <a:pPr algn="ctr"/>
            <a:r>
              <a:rPr lang="en-US" i="1" dirty="0"/>
              <a:t>           </a:t>
            </a:r>
            <a:r>
              <a:rPr lang="ru-RU" i="1" dirty="0"/>
              <a:t>          </a:t>
            </a:r>
            <a:r>
              <a:rPr lang="en-US" i="1" dirty="0"/>
              <a:t> </a:t>
            </a:r>
            <a:r>
              <a:rPr lang="ru-RU" i="1" dirty="0"/>
              <a:t>Мои размышления о проблеме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26568" y="2708920"/>
            <a:ext cx="4572000" cy="1200329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Основная часть</a:t>
            </a:r>
          </a:p>
          <a:p>
            <a:pPr algn="ctr"/>
            <a:r>
              <a:rPr lang="ru-RU" i="1" dirty="0"/>
              <a:t>                       Мои размышления об отражении </a:t>
            </a:r>
          </a:p>
          <a:p>
            <a:pPr algn="ctr"/>
            <a:r>
              <a:rPr lang="ru-RU" i="1" dirty="0"/>
              <a:t>проблемы  в литературе</a:t>
            </a:r>
          </a:p>
        </p:txBody>
      </p:sp>
    </p:spTree>
    <p:extLst>
      <p:ext uri="{BB962C8B-B14F-4D97-AF65-F5344CB8AC3E}">
        <p14:creationId xmlns:p14="http://schemas.microsoft.com/office/powerpoint/2010/main" val="3664335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906" y="980728"/>
            <a:ext cx="7685887" cy="525658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1900" b="1" dirty="0" smtClean="0">
                <a:solidFill>
                  <a:srgbClr val="002060"/>
                </a:solidFill>
              </a:rPr>
              <a:t>После </a:t>
            </a:r>
            <a:r>
              <a:rPr lang="ru-RU" sz="1900" b="1" dirty="0">
                <a:solidFill>
                  <a:srgbClr val="002060"/>
                </a:solidFill>
              </a:rPr>
              <a:t>того как продуман основной тезис сочинения, выбран литературный материал, нужно обосновать тему сочинения, то есть написать </a:t>
            </a:r>
            <a:r>
              <a:rPr lang="ru-RU" sz="1900" b="1" dirty="0" smtClean="0">
                <a:solidFill>
                  <a:srgbClr val="002060"/>
                </a:solidFill>
              </a:rPr>
              <a:t>вступление</a:t>
            </a:r>
            <a:endParaRPr lang="ru-RU" sz="19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900" b="1" dirty="0" smtClean="0">
                <a:solidFill>
                  <a:srgbClr val="002060"/>
                </a:solidFill>
              </a:rPr>
              <a:t>Главное</a:t>
            </a:r>
            <a:r>
              <a:rPr lang="ru-RU" sz="1900" b="1" dirty="0">
                <a:solidFill>
                  <a:srgbClr val="002060"/>
                </a:solidFill>
              </a:rPr>
              <a:t>, чтобы вступление логично подводило пишущего к формулированию основной мысли сочинения. Основная мысль может быть </a:t>
            </a:r>
            <a:r>
              <a:rPr lang="ru-RU" sz="1900" b="1" dirty="0" smtClean="0">
                <a:solidFill>
                  <a:srgbClr val="002060"/>
                </a:solidFill>
              </a:rPr>
              <a:t>сформулирована </a:t>
            </a:r>
            <a:r>
              <a:rPr lang="ru-RU" sz="1900" b="1" dirty="0">
                <a:solidFill>
                  <a:srgbClr val="002060"/>
                </a:solidFill>
              </a:rPr>
              <a:t>в конце вступления или в начале его основной </a:t>
            </a:r>
            <a:r>
              <a:rPr lang="ru-RU" sz="1900" b="1" dirty="0" smtClean="0">
                <a:solidFill>
                  <a:srgbClr val="002060"/>
                </a:solidFill>
              </a:rPr>
              <a:t>части</a:t>
            </a:r>
            <a:endParaRPr lang="ru-RU" sz="19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1900" dirty="0" smtClean="0"/>
              <a:t>	</a:t>
            </a:r>
            <a:r>
              <a:rPr lang="ru-RU" sz="1900" b="1" dirty="0" smtClean="0">
                <a:solidFill>
                  <a:srgbClr val="C00000"/>
                </a:solidFill>
              </a:rPr>
              <a:t>Основные </a:t>
            </a:r>
            <a:r>
              <a:rPr lang="ru-RU" sz="1900" b="1" dirty="0">
                <a:solidFill>
                  <a:srgbClr val="C00000"/>
                </a:solidFill>
              </a:rPr>
              <a:t>ошибки: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rgbClr val="002060"/>
                </a:solidFill>
              </a:rPr>
              <a:t>1. Слишком пространное, большое по объему вступление. Оно уводит пишущего от основной мысли, отнимает время, которого всегда не хватает на </a:t>
            </a:r>
            <a:r>
              <a:rPr lang="ru-RU" sz="1900" dirty="0" smtClean="0">
                <a:solidFill>
                  <a:srgbClr val="002060"/>
                </a:solidFill>
              </a:rPr>
              <a:t>экзамене</a:t>
            </a:r>
            <a:endParaRPr lang="ru-RU" sz="19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900" dirty="0">
                <a:solidFill>
                  <a:srgbClr val="002060"/>
                </a:solidFill>
              </a:rPr>
              <a:t>2. Отсутствие вступления, обоснования темы. Это свидетельствует о несамостоятельности сочинения или о неумении строить текст: пишущий как будто не владеет материалом и не может распределить объем материала на три части высказывания (вступление, основная часть, заключение</a:t>
            </a:r>
            <a:r>
              <a:rPr lang="ru-RU" sz="1900" dirty="0" smtClean="0">
                <a:solidFill>
                  <a:srgbClr val="002060"/>
                </a:solidFill>
              </a:rPr>
              <a:t>)  </a:t>
            </a:r>
            <a:endParaRPr lang="ru-RU" sz="1900" dirty="0">
              <a:solidFill>
                <a:srgbClr val="002060"/>
              </a:solidFill>
            </a:endParaRPr>
          </a:p>
          <a:p>
            <a:endParaRPr lang="ru-RU" sz="1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62283" y="260648"/>
            <a:ext cx="75438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Вступление к сочинению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98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r>
              <a:rPr lang="ru-RU" altLang="ru-RU" sz="2800" b="1" smtClean="0"/>
              <a:t>Итоговое сочинение: вопросы и ответы</a:t>
            </a:r>
            <a:r>
              <a:rPr lang="ru-RU" altLang="ru-RU" sz="4000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08050"/>
            <a:ext cx="8785225" cy="57610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b="1" smtClean="0">
                <a:solidFill>
                  <a:srgbClr val="FF3300"/>
                </a:solidFill>
              </a:rPr>
              <a:t>Какие задачи решает итоговое сочинение?    </a:t>
            </a:r>
            <a:r>
              <a:rPr lang="ru-RU" altLang="ru-RU" sz="1800" b="1" smtClean="0"/>
              <a:t> </a:t>
            </a: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>Итоговое сочинение является </a:t>
            </a:r>
            <a:r>
              <a:rPr lang="ru-RU" altLang="ru-RU" sz="1800" b="1" smtClean="0"/>
              <a:t>допуском</a:t>
            </a:r>
            <a:r>
              <a:rPr lang="ru-RU" altLang="ru-RU" sz="1800" smtClean="0"/>
              <a:t> к государственной итоговой аттестации (оценка школой: «зачет-незачет») и  форма индивидуальных достижений абитуриентов (оценка вуза: до 10 баллов к ЕГЭ, если вуз такое решение принял). Учет результатов сочинений в вузах осуществляется по желанию абитуриента и решению вуза.</a:t>
            </a:r>
            <a:endParaRPr lang="ru-RU" altLang="ru-RU" sz="1800" b="1" smtClean="0"/>
          </a:p>
          <a:p>
            <a:pPr>
              <a:lnSpc>
                <a:spcPct val="80000"/>
              </a:lnSpc>
            </a:pPr>
            <a:r>
              <a:rPr lang="ru-RU" altLang="ru-RU" sz="1800" b="1" smtClean="0">
                <a:solidFill>
                  <a:srgbClr val="FF3300"/>
                </a:solidFill>
              </a:rPr>
              <a:t>Каким дополнительным материалом можно пользоваться при написании итогового сочинения?  Может ли участник пользоваться литературным источником (текстом произведения)?</a:t>
            </a:r>
            <a:r>
              <a:rPr lang="ru-RU" altLang="ru-RU" sz="1800" smtClean="0">
                <a:solidFill>
                  <a:srgbClr val="FF3300"/>
                </a:solidFill>
              </a:rPr>
              <a:t>  </a:t>
            </a: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>При проведении сочинения участникам сочинения </a:t>
            </a:r>
            <a:r>
              <a:rPr lang="ru-RU" altLang="ru-RU" sz="1800" b="1" smtClean="0"/>
              <a:t>запрещается </a:t>
            </a:r>
            <a:r>
              <a:rPr lang="ru-RU" altLang="ru-RU" sz="1800" smtClean="0"/>
              <a:t>пользоваться текстами литературного материала (художественные произведения, дневники, мемуары, публицистика).</a:t>
            </a:r>
            <a:br>
              <a:rPr lang="ru-RU" altLang="ru-RU" sz="1800" smtClean="0"/>
            </a:br>
            <a:r>
              <a:rPr lang="ru-RU" altLang="ru-RU" sz="1800" smtClean="0"/>
              <a:t>Разрешается пользоваться </a:t>
            </a:r>
            <a:r>
              <a:rPr lang="ru-RU" altLang="ru-RU" sz="1800" b="1" smtClean="0"/>
              <a:t>орфографическими словарями, </a:t>
            </a:r>
            <a:r>
              <a:rPr lang="ru-RU" altLang="ru-RU" sz="1800" smtClean="0"/>
              <a:t>выданными членами комиссии образовательной организации по проведению итогового сочинения (изложения).</a:t>
            </a:r>
            <a:endParaRPr lang="ru-RU" altLang="ru-RU" sz="1800" b="1" smtClean="0"/>
          </a:p>
          <a:p>
            <a:pPr>
              <a:lnSpc>
                <a:spcPct val="80000"/>
              </a:lnSpc>
            </a:pPr>
            <a:r>
              <a:rPr lang="ru-RU" altLang="ru-RU" sz="1800" b="1" smtClean="0">
                <a:solidFill>
                  <a:srgbClr val="FF3300"/>
                </a:solidFill>
              </a:rPr>
              <a:t>На скольких произведениях нужно  строить рассуждение?  </a:t>
            </a:r>
            <a:r>
              <a:rPr lang="ru-RU" altLang="ru-RU" sz="1800" b="1" smtClean="0"/>
              <a:t>     </a:t>
            </a: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>Можно строить рассуждение с опорой на </a:t>
            </a:r>
            <a:r>
              <a:rPr lang="ru-RU" altLang="ru-RU" sz="1800" b="1" smtClean="0"/>
              <a:t> одно </a:t>
            </a:r>
            <a:r>
              <a:rPr lang="ru-RU" altLang="ru-RU" sz="1800" smtClean="0"/>
              <a:t> произведение. Темы позволят выпускнику выбирать литературный материал, на который он будет опираться в своих рассуждениях.</a:t>
            </a:r>
            <a:endParaRPr lang="ru-RU" altLang="ru-RU" sz="1800" b="1" smtClean="0"/>
          </a:p>
          <a:p>
            <a:pPr>
              <a:lnSpc>
                <a:spcPct val="80000"/>
              </a:lnSpc>
            </a:pPr>
            <a:r>
              <a:rPr lang="ru-RU" altLang="ru-RU" sz="1800" b="1" smtClean="0">
                <a:solidFill>
                  <a:srgbClr val="FF3300"/>
                </a:solidFill>
              </a:rPr>
              <a:t>Что собой представляют темы итогового сочинения? </a:t>
            </a:r>
            <a:r>
              <a:rPr lang="ru-RU" altLang="ru-RU" sz="1800" smtClean="0">
                <a:solidFill>
                  <a:srgbClr val="FF3300"/>
                </a:solidFill>
              </a:rPr>
              <a:t/>
            </a:r>
            <a:br>
              <a:rPr lang="ru-RU" altLang="ru-RU" sz="1800" smtClean="0">
                <a:solidFill>
                  <a:srgbClr val="FF3300"/>
                </a:solidFill>
              </a:rPr>
            </a:br>
            <a:r>
              <a:rPr lang="ru-RU" altLang="ru-RU" sz="1800" smtClean="0"/>
              <a:t>Темы разрабатываются в рамках открытых направлений, которые размещены на сайте ФИПИ. При составлении тем сочинений не используются узко заданные формулировки и осуществляется опора на следующие принципы: посильность, ясность и точность постановки проблемы. Образцы тем под открытые направления </a:t>
            </a:r>
            <a:r>
              <a:rPr lang="ru-RU" altLang="ru-RU" sz="1800" b="1" smtClean="0"/>
              <a:t>не предлагаются.</a:t>
            </a:r>
          </a:p>
        </p:txBody>
      </p:sp>
    </p:spTree>
    <p:extLst>
      <p:ext uri="{BB962C8B-B14F-4D97-AF65-F5344CB8AC3E}">
        <p14:creationId xmlns:p14="http://schemas.microsoft.com/office/powerpoint/2010/main" val="255601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7571184" cy="441166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400" dirty="0" smtClean="0">
                <a:solidFill>
                  <a:srgbClr val="002060"/>
                </a:solidFill>
              </a:rPr>
              <a:t>Понятийная </a:t>
            </a:r>
            <a:r>
              <a:rPr lang="ru-RU" sz="2400" dirty="0">
                <a:solidFill>
                  <a:srgbClr val="002060"/>
                </a:solidFill>
              </a:rPr>
              <a:t>обработка ключевых слов, определение их значения (смысловая модель «имя</a:t>
            </a:r>
            <a:r>
              <a:rPr lang="ru-RU" sz="2400" dirty="0" smtClean="0">
                <a:solidFill>
                  <a:srgbClr val="002060"/>
                </a:solidFill>
              </a:rPr>
              <a:t>»)</a:t>
            </a:r>
            <a:endParaRPr lang="ru-RU" sz="2400" dirty="0" smtClean="0">
              <a:solidFill>
                <a:srgbClr val="002060"/>
              </a:solidFill>
              <a:effectLst/>
            </a:endParaRPr>
          </a:p>
          <a:p>
            <a:pPr lvl="0" algn="just"/>
            <a:r>
              <a:rPr lang="ru-RU" sz="2400" dirty="0">
                <a:solidFill>
                  <a:srgbClr val="002060"/>
                </a:solidFill>
              </a:rPr>
              <a:t>Ответ на вопрос и его </a:t>
            </a:r>
            <a:r>
              <a:rPr lang="ru-RU" sz="2400" dirty="0" smtClean="0">
                <a:solidFill>
                  <a:srgbClr val="002060"/>
                </a:solidFill>
              </a:rPr>
              <a:t>обоснование</a:t>
            </a:r>
            <a:endParaRPr lang="ru-RU" sz="2400" dirty="0" smtClean="0">
              <a:solidFill>
                <a:srgbClr val="002060"/>
              </a:solidFill>
              <a:effectLst/>
            </a:endParaRPr>
          </a:p>
          <a:p>
            <a:pPr lvl="0" algn="just"/>
            <a:r>
              <a:rPr lang="ru-RU" sz="2400" dirty="0">
                <a:solidFill>
                  <a:srgbClr val="002060"/>
                </a:solidFill>
              </a:rPr>
              <a:t>Анализ (краткое перечисление) разных точек зрения на </a:t>
            </a:r>
            <a:r>
              <a:rPr lang="ru-RU" sz="2400" dirty="0" smtClean="0">
                <a:solidFill>
                  <a:srgbClr val="002060"/>
                </a:solidFill>
              </a:rPr>
              <a:t>проблему</a:t>
            </a:r>
            <a:endParaRPr lang="ru-RU" sz="2400" dirty="0" smtClean="0">
              <a:solidFill>
                <a:srgbClr val="002060"/>
              </a:solidFill>
              <a:effectLst/>
            </a:endParaRPr>
          </a:p>
          <a:p>
            <a:pPr lvl="0" algn="just"/>
            <a:r>
              <a:rPr lang="ru-RU" sz="2400" dirty="0">
                <a:solidFill>
                  <a:srgbClr val="002060"/>
                </a:solidFill>
              </a:rPr>
              <a:t>Анализ поднимаемой проблемы в контексте эпохи, рассуждения об ее </a:t>
            </a:r>
            <a:r>
              <a:rPr lang="ru-RU" sz="2400" dirty="0" smtClean="0">
                <a:solidFill>
                  <a:srgbClr val="002060"/>
                </a:solidFill>
              </a:rPr>
              <a:t>актуальности</a:t>
            </a:r>
            <a:endParaRPr lang="ru-RU" sz="2400" dirty="0" smtClean="0">
              <a:solidFill>
                <a:srgbClr val="002060"/>
              </a:solidFill>
              <a:effectLst/>
            </a:endParaRPr>
          </a:p>
          <a:p>
            <a:pPr lvl="0" algn="just"/>
            <a:r>
              <a:rPr lang="ru-RU" sz="2400" dirty="0">
                <a:solidFill>
                  <a:srgbClr val="002060"/>
                </a:solidFill>
              </a:rPr>
              <a:t>Спор с мнимым оппонентом, рассуждения «от противного</a:t>
            </a:r>
            <a:r>
              <a:rPr lang="ru-RU" sz="2400" dirty="0" smtClean="0">
                <a:solidFill>
                  <a:srgbClr val="002060"/>
                </a:solidFill>
              </a:rPr>
              <a:t>»</a:t>
            </a:r>
            <a:endParaRPr lang="ru-RU" sz="2400" dirty="0" smtClean="0">
              <a:solidFill>
                <a:srgbClr val="002060"/>
              </a:solidFill>
              <a:effectLst/>
            </a:endParaRPr>
          </a:p>
          <a:p>
            <a:pPr lvl="0" algn="just"/>
            <a:r>
              <a:rPr lang="ru-RU" sz="2400" dirty="0">
                <a:solidFill>
                  <a:srgbClr val="002060"/>
                </a:solidFill>
              </a:rPr>
              <a:t>Ассоциативное вступлений (рассказ об ассоциациях, которые вызывает данная тема</a:t>
            </a:r>
            <a:r>
              <a:rPr lang="ru-RU" sz="2400" dirty="0" smtClean="0">
                <a:solidFill>
                  <a:srgbClr val="002060"/>
                </a:solidFill>
              </a:rPr>
              <a:t>)</a:t>
            </a:r>
            <a:endParaRPr lang="ru-RU" sz="2400" dirty="0" smtClean="0">
              <a:solidFill>
                <a:srgbClr val="002060"/>
              </a:solidFill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83096" y="692696"/>
            <a:ext cx="75438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Возможные варианты вступления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 к сочинению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3224" y="1340768"/>
            <a:ext cx="7755160" cy="5184575"/>
          </a:xfrm>
        </p:spPr>
        <p:txBody>
          <a:bodyPr/>
          <a:lstStyle/>
          <a:p>
            <a:pPr marL="0" indent="0" algn="just">
              <a:buNone/>
            </a:pPr>
            <a:r>
              <a:rPr lang="ru-RU" sz="1700" b="1" dirty="0" smtClean="0"/>
              <a:t>1</a:t>
            </a:r>
            <a:r>
              <a:rPr lang="ru-RU" sz="1800" b="1" dirty="0">
                <a:solidFill>
                  <a:srgbClr val="002060"/>
                </a:solidFill>
              </a:rPr>
              <a:t>. Определить все понятия и термины, которые встретились в формулировке темы, т.е. дать им четкое толкование (понятийная обработка ключевых слов и обоснование своего толкования).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2. Поставить понятийные и детализирующие вопросы к ключевым словам в теме, особое внимание обратить на метафоры, если он есть в формулировке </a:t>
            </a:r>
            <a:r>
              <a:rPr lang="ru-RU" sz="1800" b="1" dirty="0" smtClean="0">
                <a:solidFill>
                  <a:srgbClr val="002060"/>
                </a:solidFill>
              </a:rPr>
              <a:t>темы.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3</a:t>
            </a:r>
            <a:r>
              <a:rPr lang="ru-RU" sz="1800" b="1" dirty="0">
                <a:solidFill>
                  <a:srgbClr val="002060"/>
                </a:solidFill>
              </a:rPr>
              <a:t>. По вопросам определить отношения между основными понятиями.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4. При необходимости, сформулировать вопрос, вынесенный в название сочинения, своими словами. </a:t>
            </a:r>
          </a:p>
          <a:p>
            <a:pPr marL="0" indent="0" algn="just">
              <a:buNone/>
            </a:pPr>
            <a:r>
              <a:rPr lang="ru-RU" sz="1800" b="1" dirty="0">
                <a:solidFill>
                  <a:srgbClr val="002060"/>
                </a:solidFill>
              </a:rPr>
              <a:t>5. Ответить на вопрос, вынесенный в название сочинения. Поставить понятийные и детализирующие вопросы к ключевым словам в тезисе (см. п.2).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6. </a:t>
            </a:r>
            <a:r>
              <a:rPr lang="ru-RU" sz="1800" b="1" dirty="0">
                <a:solidFill>
                  <a:srgbClr val="002060"/>
                </a:solidFill>
              </a:rPr>
              <a:t>Ответить на </a:t>
            </a:r>
            <a:r>
              <a:rPr lang="ru-RU" sz="1800" b="1" dirty="0" smtClean="0">
                <a:solidFill>
                  <a:srgbClr val="002060"/>
                </a:solidFill>
              </a:rPr>
              <a:t>вопросы: О </a:t>
            </a:r>
            <a:r>
              <a:rPr lang="ru-RU" sz="1800" b="1" dirty="0">
                <a:solidFill>
                  <a:srgbClr val="002060"/>
                </a:solidFill>
              </a:rPr>
              <a:t>чем я буду </a:t>
            </a:r>
            <a:r>
              <a:rPr lang="ru-RU" sz="1800" b="1" dirty="0" smtClean="0">
                <a:solidFill>
                  <a:srgbClr val="002060"/>
                </a:solidFill>
              </a:rPr>
              <a:t>писать? Что </a:t>
            </a:r>
            <a:r>
              <a:rPr lang="ru-RU" sz="1800" b="1" dirty="0">
                <a:solidFill>
                  <a:srgbClr val="002060"/>
                </a:solidFill>
              </a:rPr>
              <a:t>я об этом буду писать? Сформулировать мысль, которую будете доказывать.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62283" y="620688"/>
            <a:ext cx="75438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Алгоритм работы над основной мыслью сочинения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94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основная часть </a:t>
            </a:r>
            <a:r>
              <a:rPr lang="ru-RU" dirty="0">
                <a:solidFill>
                  <a:srgbClr val="C00000"/>
                </a:solidFill>
              </a:rPr>
              <a:t>сочинения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50854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</a:t>
            </a:r>
            <a:r>
              <a:rPr lang="ru-RU" sz="3600" dirty="0" smtClean="0"/>
              <a:t>тезис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довод                             </a:t>
            </a:r>
            <a:r>
              <a:rPr lang="ru-RU" dirty="0" err="1" smtClean="0"/>
              <a:t>довод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пример                          </a:t>
            </a:r>
            <a:r>
              <a:rPr lang="ru-RU" dirty="0" err="1" smtClean="0"/>
              <a:t>пример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932040" y="2132856"/>
            <a:ext cx="122413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131840" y="2132856"/>
            <a:ext cx="12709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771800" y="3284984"/>
            <a:ext cx="0" cy="829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516216" y="3296362"/>
            <a:ext cx="0" cy="829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8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362" y="1268760"/>
            <a:ext cx="7643014" cy="495009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</a:rPr>
              <a:t>Заключение </a:t>
            </a:r>
            <a:r>
              <a:rPr lang="ru-RU" sz="2000" dirty="0">
                <a:solidFill>
                  <a:srgbClr val="002060"/>
                </a:solidFill>
              </a:rPr>
              <a:t>сочинения должно соответствовать следующим требованиям: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    1</a:t>
            </a:r>
            <a:r>
              <a:rPr lang="ru-RU" sz="2000" dirty="0">
                <a:solidFill>
                  <a:srgbClr val="002060"/>
                </a:solidFill>
              </a:rPr>
              <a:t>) содержать </a:t>
            </a:r>
            <a:r>
              <a:rPr lang="ru-RU" sz="2000" u="sng" dirty="0">
                <a:solidFill>
                  <a:srgbClr val="002060"/>
                </a:solidFill>
              </a:rPr>
              <a:t>выводы</a:t>
            </a:r>
            <a:r>
              <a:rPr lang="ru-RU" sz="2000" dirty="0">
                <a:solidFill>
                  <a:srgbClr val="002060"/>
                </a:solidFill>
              </a:rPr>
              <a:t> из написанного в </a:t>
            </a:r>
            <a:r>
              <a:rPr lang="ru-RU" sz="2000" u="sng" dirty="0">
                <a:solidFill>
                  <a:srgbClr val="002060"/>
                </a:solidFill>
              </a:rPr>
              <a:t>данном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сочинении</a:t>
            </a:r>
            <a:r>
              <a:rPr lang="ru-RU" sz="2000" dirty="0">
                <a:solidFill>
                  <a:srgbClr val="002060"/>
                </a:solidFill>
              </a:rPr>
              <a:t>,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    2</a:t>
            </a:r>
            <a:r>
              <a:rPr lang="ru-RU" sz="2000" dirty="0">
                <a:solidFill>
                  <a:srgbClr val="002060"/>
                </a:solidFill>
              </a:rPr>
              <a:t>) </a:t>
            </a:r>
            <a:r>
              <a:rPr lang="ru-RU" sz="2000" u="sng" dirty="0">
                <a:solidFill>
                  <a:srgbClr val="002060"/>
                </a:solidFill>
              </a:rPr>
              <a:t>соответствовать теме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сочинения</a:t>
            </a:r>
          </a:p>
          <a:p>
            <a:pPr marL="0" indent="0" algn="just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</a:rPr>
              <a:t>Чтобы </a:t>
            </a:r>
            <a:r>
              <a:rPr lang="ru-RU" sz="2000" dirty="0">
                <a:solidFill>
                  <a:srgbClr val="002060"/>
                </a:solidFill>
              </a:rPr>
              <a:t>проверить, соответствует ли заключение теме, надо поставить вопрос </a:t>
            </a:r>
            <a:r>
              <a:rPr lang="ru-RU" sz="2000" i="1" dirty="0">
                <a:solidFill>
                  <a:srgbClr val="002060"/>
                </a:solidFill>
              </a:rPr>
              <a:t>О чем говорится в заключительной части? </a:t>
            </a:r>
            <a:r>
              <a:rPr lang="ru-RU" sz="2000" dirty="0">
                <a:solidFill>
                  <a:srgbClr val="002060"/>
                </a:solidFill>
              </a:rPr>
              <a:t>и ответить на него, перечитав весь </a:t>
            </a:r>
            <a:r>
              <a:rPr lang="ru-RU" sz="2000" dirty="0" smtClean="0">
                <a:solidFill>
                  <a:srgbClr val="002060"/>
                </a:solidFill>
              </a:rPr>
              <a:t>текст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ru-RU" sz="20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</a:rPr>
              <a:t>Чтобы </a:t>
            </a:r>
            <a:r>
              <a:rPr lang="ru-RU" sz="2000" dirty="0">
                <a:solidFill>
                  <a:srgbClr val="002060"/>
                </a:solidFill>
              </a:rPr>
              <a:t>проверить соответствие заключения всему написанному тексту, </a:t>
            </a:r>
            <a:r>
              <a:rPr lang="ru-RU" sz="2000" dirty="0" smtClean="0">
                <a:solidFill>
                  <a:srgbClr val="002060"/>
                </a:solidFill>
              </a:rPr>
              <a:t>нужно </a:t>
            </a:r>
            <a:r>
              <a:rPr lang="ru-RU" sz="2000" dirty="0">
                <a:solidFill>
                  <a:srgbClr val="002060"/>
                </a:solidFill>
              </a:rPr>
              <a:t>перечитать сочинение и ответить на вопрос </a:t>
            </a:r>
            <a:r>
              <a:rPr lang="ru-RU" sz="2000" i="1" dirty="0">
                <a:solidFill>
                  <a:srgbClr val="002060"/>
                </a:solidFill>
              </a:rPr>
              <a:t>И что из этого следует? </a:t>
            </a:r>
            <a:r>
              <a:rPr lang="ru-RU" sz="2000" dirty="0">
                <a:solidFill>
                  <a:srgbClr val="002060"/>
                </a:solidFill>
              </a:rPr>
              <a:t>Если заключительная часть является следствием из написанного, то логика развития основной мысли сочинения не </a:t>
            </a:r>
            <a:r>
              <a:rPr lang="ru-RU" sz="2000" dirty="0" smtClean="0">
                <a:solidFill>
                  <a:srgbClr val="002060"/>
                </a:solidFill>
              </a:rPr>
              <a:t>нарушена</a:t>
            </a:r>
            <a:endParaRPr lang="ru-RU" sz="20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83096" y="473905"/>
            <a:ext cx="75438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Заключение (вывод) к сочинению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7704856" cy="4950097"/>
          </a:xfrm>
        </p:spPr>
        <p:txBody>
          <a:bodyPr/>
          <a:lstStyle/>
          <a:p>
            <a:pPr lvl="0" algn="just"/>
            <a:r>
              <a:rPr lang="ru-RU" sz="2400" dirty="0" smtClean="0">
                <a:solidFill>
                  <a:srgbClr val="002060"/>
                </a:solidFill>
              </a:rPr>
              <a:t>Общий вывод</a:t>
            </a:r>
            <a:endParaRPr lang="ru-RU" sz="2400" dirty="0">
              <a:solidFill>
                <a:srgbClr val="002060"/>
              </a:solidFill>
            </a:endParaRPr>
          </a:p>
          <a:p>
            <a:pPr lvl="0" algn="just"/>
            <a:r>
              <a:rPr lang="ru-RU" sz="2400" dirty="0">
                <a:solidFill>
                  <a:srgbClr val="002060"/>
                </a:solidFill>
              </a:rPr>
              <a:t>Ответ на вопрос, поставленный во </a:t>
            </a:r>
            <a:r>
              <a:rPr lang="ru-RU" sz="2400" dirty="0" smtClean="0">
                <a:solidFill>
                  <a:srgbClr val="002060"/>
                </a:solidFill>
              </a:rPr>
              <a:t>вступлении</a:t>
            </a:r>
            <a:endParaRPr lang="ru-RU" sz="2400" dirty="0">
              <a:solidFill>
                <a:srgbClr val="002060"/>
              </a:solidFill>
            </a:endParaRPr>
          </a:p>
          <a:p>
            <a:pPr lvl="0" algn="just"/>
            <a:r>
              <a:rPr lang="ru-RU" sz="2400" dirty="0">
                <a:solidFill>
                  <a:srgbClr val="002060"/>
                </a:solidFill>
              </a:rPr>
              <a:t>Изложение собственной </a:t>
            </a:r>
            <a:r>
              <a:rPr lang="ru-RU" sz="2400" dirty="0" smtClean="0">
                <a:solidFill>
                  <a:srgbClr val="002060"/>
                </a:solidFill>
              </a:rPr>
              <a:t>позиции</a:t>
            </a:r>
            <a:endParaRPr lang="ru-RU" sz="2400" dirty="0">
              <a:solidFill>
                <a:srgbClr val="002060"/>
              </a:solidFill>
            </a:endParaRPr>
          </a:p>
          <a:p>
            <a:pPr lvl="0" algn="just"/>
            <a:r>
              <a:rPr lang="ru-RU" sz="2400" dirty="0">
                <a:solidFill>
                  <a:srgbClr val="002060"/>
                </a:solidFill>
              </a:rPr>
              <a:t>Следствие. Рассуждение о том, какие последствия может иметь понимание или непонимание проблемы для автора сочинения, для </a:t>
            </a:r>
            <a:r>
              <a:rPr lang="ru-RU" sz="2400" dirty="0" smtClean="0">
                <a:solidFill>
                  <a:srgbClr val="002060"/>
                </a:solidFill>
              </a:rPr>
              <a:t>человечества</a:t>
            </a:r>
            <a:endParaRPr lang="ru-RU" sz="2400" dirty="0">
              <a:solidFill>
                <a:srgbClr val="002060"/>
              </a:solidFill>
            </a:endParaRPr>
          </a:p>
          <a:p>
            <a:pPr lvl="0" algn="just"/>
            <a:r>
              <a:rPr lang="ru-RU" sz="2400" dirty="0">
                <a:solidFill>
                  <a:srgbClr val="002060"/>
                </a:solidFill>
              </a:rPr>
              <a:t>Расширение проблемы. Новый </a:t>
            </a:r>
            <a:r>
              <a:rPr lang="ru-RU" sz="2400" dirty="0" smtClean="0">
                <a:solidFill>
                  <a:srgbClr val="002060"/>
                </a:solidFill>
              </a:rPr>
              <a:t>вопрос</a:t>
            </a:r>
            <a:endParaRPr lang="ru-RU" sz="2400" dirty="0">
              <a:solidFill>
                <a:srgbClr val="002060"/>
              </a:solidFill>
            </a:endParaRPr>
          </a:p>
          <a:p>
            <a:pPr lvl="0" algn="just"/>
            <a:r>
              <a:rPr lang="ru-RU" sz="2400" dirty="0">
                <a:solidFill>
                  <a:srgbClr val="002060"/>
                </a:solidFill>
              </a:rPr>
              <a:t>Открытый </a:t>
            </a:r>
            <a:r>
              <a:rPr lang="ru-RU" sz="2400" dirty="0" smtClean="0">
                <a:solidFill>
                  <a:srgbClr val="002060"/>
                </a:solidFill>
              </a:rPr>
              <a:t>финал</a:t>
            </a:r>
            <a:endParaRPr lang="ru-RU" sz="2400" dirty="0">
              <a:solidFill>
                <a:srgbClr val="002060"/>
              </a:solidFill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Можно сочетать различные варианты </a:t>
            </a:r>
            <a:r>
              <a:rPr lang="ru-RU" sz="2400" dirty="0" smtClean="0">
                <a:solidFill>
                  <a:srgbClr val="002060"/>
                </a:solidFill>
              </a:rPr>
              <a:t>заключений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83096" y="745106"/>
            <a:ext cx="75438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Возможные варианты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 заключения к сочинению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4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7560840" cy="374441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/>
              <a:t>1.Таким образом, обращаясь к произведению (творчеству)…, мы словно вступаем в диалог с автором по проблеме…</a:t>
            </a:r>
          </a:p>
          <a:p>
            <a:pPr marL="0" indent="0" algn="just">
              <a:buNone/>
            </a:pPr>
            <a:r>
              <a:rPr lang="ru-RU" sz="2400" dirty="0" smtClean="0"/>
              <a:t>2. Поставленный выше вопрос актуален не только в конкретную историческую эпоху, о которой пишет… Данная проблема вечна, так как…</a:t>
            </a:r>
          </a:p>
          <a:p>
            <a:pPr marL="0" indent="0" algn="just">
              <a:buNone/>
            </a:pPr>
            <a:r>
              <a:rPr lang="ru-RU" sz="2400" dirty="0" smtClean="0"/>
              <a:t>3. Вопрос, обозначенный темой сочинения, значим не только для отдельно взятого человека, но и для человечества в целом, потому что…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83096" y="745106"/>
            <a:ext cx="75438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Возможные варианты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 заключения к сочинению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5575" y="1773238"/>
          <a:ext cx="8837613" cy="3935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4219"/>
                <a:gridCol w="4713394"/>
              </a:tblGrid>
              <a:tr h="628424">
                <a:tc>
                  <a:txBody>
                    <a:bodyPr/>
                    <a:lstStyle/>
                    <a:p>
                      <a:pPr indent="-25209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Тема, сформулированная в виде утверждения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8181" marR="48181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indent="-252095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Тема, переформулированная в виде вопроса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8181" marR="48181" marT="0" marB="0">
                    <a:solidFill>
                      <a:srgbClr val="CCFFFF"/>
                    </a:solidFill>
                  </a:tcPr>
                </a:tc>
              </a:tr>
              <a:tr h="6411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«Жди меня, и я вернусь…»: любовь и война.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181" marR="481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Что</a:t>
                      </a:r>
                      <a:r>
                        <a:rPr lang="ru-RU" sz="16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помогает человеку выжить на войне? Что спасает человека в условиях войны?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181" marR="48181" marT="0" marB="0"/>
                </a:tc>
              </a:tr>
              <a:tr h="628424">
                <a:tc>
                  <a:txBody>
                    <a:bodyPr/>
                    <a:lstStyle/>
                    <a:p>
                      <a:pPr indent="-252095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Произведение о войне, которое Вас взволновало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8181" marR="4818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52095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Почему произведение о войне (</a:t>
                      </a:r>
                      <a:r>
                        <a:rPr lang="ru-RU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указать название)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меня взволновало?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8181" marR="48181" marT="0" marB="0"/>
                </a:tc>
              </a:tr>
              <a:tr h="731513">
                <a:tc>
                  <a:txBody>
                    <a:bodyPr/>
                    <a:lstStyle/>
                    <a:p>
                      <a:pPr indent="-252095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Война: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преступление и подвиг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8181" marR="48181" marT="0" marB="0"/>
                </a:tc>
                <a:tc>
                  <a:txBody>
                    <a:bodyPr/>
                    <a:lstStyle/>
                    <a:p>
                      <a:pPr indent="-252095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</a:t>
                      </a:r>
                      <a:r>
                        <a:rPr lang="ru-RU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войне  можно считать преступлением, а что – подвигом, и в чём они противостоят друг другу?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8181" marR="48181" marT="0" marB="0"/>
                </a:tc>
              </a:tr>
              <a:tr h="6284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Роль родительского наставления в жизни человека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181" marR="4818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52095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Какую</a:t>
                      </a:r>
                      <a:r>
                        <a:rPr lang="ru-RU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особую роль играет  родительское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наставление в жизни 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человека?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8181" marR="48181" marT="0" marB="0"/>
                </a:tc>
              </a:tr>
              <a:tr h="6775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«Я люблю, и значит – я живу…» 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В. С. Высоцкий)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181" marR="4818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49580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Почему жизнь без любви невозможна?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49580" algn="l"/>
                        </a:tabLs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Почему жить – это значит любить?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8181" marR="48181" marT="0" marB="0"/>
                </a:tc>
              </a:tr>
            </a:tbl>
          </a:graphicData>
        </a:graphic>
      </p:graphicFrame>
      <p:sp>
        <p:nvSpPr>
          <p:cNvPr id="36889" name="TextBox 5"/>
          <p:cNvSpPr txBox="1">
            <a:spLocks noChangeArrowheads="1"/>
          </p:cNvSpPr>
          <p:nvPr/>
        </p:nvSpPr>
        <p:spPr bwMode="auto">
          <a:xfrm>
            <a:off x="131763" y="765175"/>
            <a:ext cx="8616950" cy="9223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 b="1" i="0"/>
              <a:t>Понимание темы связано с умением обозначить проблему будущего высказывания, т. е</a:t>
            </a:r>
            <a:r>
              <a:rPr lang="ru-RU" altLang="ru-RU" sz="1800" b="1" i="0">
                <a:solidFill>
                  <a:srgbClr val="FF0000"/>
                </a:solidFill>
              </a:rPr>
              <a:t>. выделить главный вопрос, ответом на который станет текст сочинения.</a:t>
            </a:r>
          </a:p>
        </p:txBody>
      </p:sp>
      <p:sp>
        <p:nvSpPr>
          <p:cNvPr id="36890" name="TextBox 6"/>
          <p:cNvSpPr txBox="1">
            <a:spLocks noChangeArrowheads="1"/>
          </p:cNvSpPr>
          <p:nvPr/>
        </p:nvSpPr>
        <p:spPr bwMode="auto">
          <a:xfrm>
            <a:off x="762000" y="260350"/>
            <a:ext cx="7410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 b="1" i="0"/>
              <a:t>Выбор и обдумывание темы сочинения</a:t>
            </a:r>
          </a:p>
        </p:txBody>
      </p:sp>
      <p:sp>
        <p:nvSpPr>
          <p:cNvPr id="38939" name="TextBox 7"/>
          <p:cNvSpPr txBox="1">
            <a:spLocks noChangeArrowheads="1"/>
          </p:cNvSpPr>
          <p:nvPr/>
        </p:nvSpPr>
        <p:spPr bwMode="auto">
          <a:xfrm>
            <a:off x="0" y="5805488"/>
            <a:ext cx="9144000" cy="120015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 b="1">
                <a:solidFill>
                  <a:srgbClr val="FF0000"/>
                </a:solidFill>
              </a:rPr>
              <a:t>Обратите внимание!</a:t>
            </a:r>
          </a:p>
          <a:p>
            <a:r>
              <a:rPr lang="en-US" altLang="ru-RU" sz="1800" b="1"/>
              <a:t> </a:t>
            </a:r>
            <a:r>
              <a:rPr lang="ru-RU" altLang="ru-RU" sz="1800" b="1"/>
              <a:t>Если выпускник не отвечает на вопрос  темы, это значит, что он не понимает, о чем его спрашивают, </a:t>
            </a:r>
            <a:r>
              <a:rPr lang="en-US" altLang="ru-RU" sz="1800" b="1"/>
              <a:t> </a:t>
            </a:r>
            <a:r>
              <a:rPr lang="ru-RU" altLang="ru-RU" sz="1800" b="1"/>
              <a:t>и сочинение заслуживает </a:t>
            </a:r>
            <a:r>
              <a:rPr lang="ru-RU" altLang="ru-RU" sz="1800" b="1">
                <a:solidFill>
                  <a:srgbClr val="FF0000"/>
                </a:solidFill>
              </a:rPr>
              <a:t>неудовлетворительной </a:t>
            </a:r>
            <a:r>
              <a:rPr lang="ru-RU" altLang="ru-RU" sz="1800" b="1"/>
              <a:t>оценки  </a:t>
            </a:r>
          </a:p>
        </p:txBody>
      </p:sp>
    </p:spTree>
    <p:extLst>
      <p:ext uri="{BB962C8B-B14F-4D97-AF65-F5344CB8AC3E}">
        <p14:creationId xmlns:p14="http://schemas.microsoft.com/office/powerpoint/2010/main" val="292357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3"/>
          <p:cNvSpPr txBox="1">
            <a:spLocks noChangeArrowheads="1"/>
          </p:cNvSpPr>
          <p:nvPr/>
        </p:nvSpPr>
        <p:spPr bwMode="auto">
          <a:xfrm>
            <a:off x="250825" y="0"/>
            <a:ext cx="8642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 i="0">
                <a:solidFill>
                  <a:srgbClr val="FF0000"/>
                </a:solidFill>
              </a:rPr>
              <a:t>Выявление ключевых слов темы сочинения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825" y="549275"/>
            <a:ext cx="8642350" cy="2616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/>
              <a:t>Определите ключевые слова в следующих темах сочинений: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В чём истоки непонимания людей разных поколений?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Почему человечество до сих пор не может отказаться от войн?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Во имя чего  человек может идти на самопожертвование?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Чем может быть ценен для детей опыт отцов?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Чем опасно равнодушие?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Почему так важно сохранять  связь между поколениями?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Что важнее: любить или быть любимым?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Что такое семейные традиции и зачем они нужны?</a:t>
            </a:r>
          </a:p>
        </p:txBody>
      </p:sp>
      <p:sp>
        <p:nvSpPr>
          <p:cNvPr id="39940" name="TextBox 5"/>
          <p:cNvSpPr txBox="1">
            <a:spLocks noChangeArrowheads="1"/>
          </p:cNvSpPr>
          <p:nvPr/>
        </p:nvSpPr>
        <p:spPr bwMode="auto">
          <a:xfrm>
            <a:off x="466725" y="3213100"/>
            <a:ext cx="8677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000" b="1" i="0"/>
              <a:t>Понимание и осмысление содержания терминов и понятий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0813" y="3716338"/>
            <a:ext cx="8856662" cy="2770187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b="1" i="0" dirty="0"/>
              <a:t>Определите смысловое наполнение нравственно-психологических понятий и терминов, встречающихся в формулировках тем и направлений итогового  сочинения: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дом, любовь, счастье, путь, судьба, время, опыт, преступление, подвиг, диссонанс, созвучие, гармония, наставление, свобода, самопожертвование, честь, долг, равнодушие, взаимопонимание, бесчестие, нравственный закон и др.;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герой, характер, тема, проблема, конфликт, традиция, пейзаж и др. </a:t>
            </a:r>
          </a:p>
        </p:txBody>
      </p:sp>
    </p:spTree>
    <p:extLst>
      <p:ext uri="{BB962C8B-B14F-4D97-AF65-F5344CB8AC3E}">
        <p14:creationId xmlns:p14="http://schemas.microsoft.com/office/powerpoint/2010/main" val="206200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9940" grpId="0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altLang="ru-RU" smtClean="0"/>
              <a:t>Проверяем себя</a:t>
            </a:r>
          </a:p>
        </p:txBody>
      </p:sp>
      <p:sp>
        <p:nvSpPr>
          <p:cNvPr id="5" name="Содержимое 4"/>
          <p:cNvSpPr txBox="1">
            <a:spLocks noGrp="1"/>
          </p:cNvSpPr>
          <p:nvPr>
            <p:ph idx="1"/>
          </p:nvPr>
        </p:nvSpPr>
        <p:spPr>
          <a:xfrm>
            <a:off x="457200" y="1052513"/>
            <a:ext cx="8229600" cy="5484812"/>
          </a:xfrm>
        </p:spPr>
        <p:txBody>
          <a:bodyPr rtlCol="0">
            <a:spAutoFit/>
          </a:bodyPr>
          <a:lstStyle/>
          <a:p>
            <a:pPr>
              <a:defRPr/>
            </a:pPr>
            <a:r>
              <a:rPr lang="ru-RU" sz="2400" b="1" dirty="0" smtClean="0"/>
              <a:t>Определите ключевые слова в следующих темах сочинений: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В чём </a:t>
            </a:r>
            <a:r>
              <a:rPr lang="ru-RU" sz="2400" dirty="0" smtClean="0">
                <a:solidFill>
                  <a:srgbClr val="FF0000"/>
                </a:solidFill>
              </a:rPr>
              <a:t>истоки</a:t>
            </a:r>
            <a:r>
              <a:rPr lang="ru-RU" sz="2400" dirty="0" smtClean="0"/>
              <a:t> непонимания людей разных поколений?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Почему </a:t>
            </a:r>
            <a:r>
              <a:rPr lang="ru-RU" sz="2400" dirty="0"/>
              <a:t>человечество </a:t>
            </a:r>
            <a:r>
              <a:rPr lang="ru-RU" sz="2400" dirty="0">
                <a:solidFill>
                  <a:srgbClr val="FF0000"/>
                </a:solidFill>
              </a:rPr>
              <a:t>до сих пор </a:t>
            </a:r>
            <a:r>
              <a:rPr lang="ru-RU" sz="2400" dirty="0"/>
              <a:t>не может отказаться от войн</a:t>
            </a:r>
            <a:r>
              <a:rPr lang="ru-RU" sz="24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Во имя чего  </a:t>
            </a:r>
            <a:r>
              <a:rPr lang="ru-RU" sz="2400" dirty="0" smtClean="0"/>
              <a:t>человек может идти на самопожертвование?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Чем может быть </a:t>
            </a:r>
            <a:r>
              <a:rPr lang="ru-RU" sz="2400" dirty="0">
                <a:solidFill>
                  <a:srgbClr val="FF0000"/>
                </a:solidFill>
              </a:rPr>
              <a:t>ценен</a:t>
            </a:r>
            <a:r>
              <a:rPr lang="ru-RU" sz="2400" dirty="0"/>
              <a:t> для детей опыт отцов?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Чем </a:t>
            </a:r>
            <a:r>
              <a:rPr lang="ru-RU" sz="2400" dirty="0" smtClean="0">
                <a:solidFill>
                  <a:srgbClr val="FF0000"/>
                </a:solidFill>
              </a:rPr>
              <a:t>опасно</a:t>
            </a:r>
            <a:r>
              <a:rPr lang="ru-RU" sz="2400" dirty="0" smtClean="0"/>
              <a:t> равнодушие?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Почему так </a:t>
            </a:r>
            <a:r>
              <a:rPr lang="ru-RU" sz="2400" dirty="0" smtClean="0">
                <a:solidFill>
                  <a:srgbClr val="FF0000"/>
                </a:solidFill>
              </a:rPr>
              <a:t>важно</a:t>
            </a:r>
            <a:r>
              <a:rPr lang="ru-RU" sz="2400" dirty="0" smtClean="0"/>
              <a:t> сохранять  связь между поколениями?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Что </a:t>
            </a:r>
            <a:r>
              <a:rPr lang="ru-RU" sz="2400" dirty="0" smtClean="0">
                <a:solidFill>
                  <a:srgbClr val="FF0000"/>
                </a:solidFill>
              </a:rPr>
              <a:t>важнее</a:t>
            </a:r>
            <a:r>
              <a:rPr lang="ru-RU" sz="2400" dirty="0" smtClean="0"/>
              <a:t>: любить или быть любимым?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 smtClean="0"/>
              <a:t>Что такое семейные традиции и зачем они</a:t>
            </a:r>
            <a:r>
              <a:rPr lang="ru-RU" sz="2400" dirty="0" smtClean="0">
                <a:solidFill>
                  <a:srgbClr val="FF0000"/>
                </a:solidFill>
              </a:rPr>
              <a:t> нужны</a:t>
            </a:r>
            <a:r>
              <a:rPr lang="ru-RU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9872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3"/>
          <p:cNvSpPr txBox="1">
            <a:spLocks noChangeArrowheads="1"/>
          </p:cNvSpPr>
          <p:nvPr/>
        </p:nvSpPr>
        <p:spPr bwMode="auto">
          <a:xfrm>
            <a:off x="1476375" y="260350"/>
            <a:ext cx="641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 b="1" i="0"/>
              <a:t>Определение главной мысли сочинения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825" y="765175"/>
            <a:ext cx="8642350" cy="1881188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/>
              <a:t>Сформулируйте главную мысль в следующих темах сочинений: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Почему герои М. Ю. Лермонтова редко обретают счастье в дружбе и любви? (По  одному или нескольким произведениям М. Ю. Лермонтова.)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Почему тема войны не уходит из литературы?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Как природа помогает понять мир человеческих чувств?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Почему так важно сохранять связь между поколениями?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Какую жизнь можно считать прожитой не зря?</a:t>
            </a:r>
          </a:p>
        </p:txBody>
      </p:sp>
      <p:sp>
        <p:nvSpPr>
          <p:cNvPr id="41988" name="TextBox 5"/>
          <p:cNvSpPr txBox="1">
            <a:spLocks noChangeArrowheads="1"/>
          </p:cNvSpPr>
          <p:nvPr/>
        </p:nvSpPr>
        <p:spPr bwMode="auto">
          <a:xfrm>
            <a:off x="1919288" y="2719388"/>
            <a:ext cx="541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 b="1" i="0"/>
              <a:t>Подбор литературного материала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0825" y="3181350"/>
            <a:ext cx="8642350" cy="2062163"/>
          </a:xfrm>
          <a:prstGeom prst="rect">
            <a:avLst/>
          </a:prstGeom>
          <a:solidFill>
            <a:srgbClr val="CCFFCC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/>
              <a:t>Основные условия: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Сочинение станет поверхностным, если перегрузить его  материалом, который только упомянут, но не проанализирован.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Сочинение будет неполным, если подобрать мало материала.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Сочинение будет не цельным, если не определен аспект доказательства главной мысли.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/>
              <a:t>При грамотном сужении темы и раскрытии одной из поставленных проблем можно сделать сочинения глубоким, полным и цельным. </a:t>
            </a:r>
          </a:p>
        </p:txBody>
      </p:sp>
      <p:sp>
        <p:nvSpPr>
          <p:cNvPr id="41990" name="TextBox 7"/>
          <p:cNvSpPr txBox="1">
            <a:spLocks noChangeArrowheads="1"/>
          </p:cNvSpPr>
          <p:nvPr/>
        </p:nvSpPr>
        <p:spPr bwMode="auto">
          <a:xfrm>
            <a:off x="0" y="5373688"/>
            <a:ext cx="9144000" cy="132238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sz="1600" b="1"/>
              <a:t>Тема. </a:t>
            </a:r>
            <a:r>
              <a:rPr lang="ru-RU" altLang="ru-RU" sz="1600">
                <a:solidFill>
                  <a:srgbClr val="FF0000"/>
                </a:solidFill>
              </a:rPr>
              <a:t>Сохранить человечность на войне… (По страницам литературы </a:t>
            </a:r>
            <a:r>
              <a:rPr lang="en-US" altLang="ru-RU" sz="1600">
                <a:solidFill>
                  <a:srgbClr val="FF0000"/>
                </a:solidFill>
              </a:rPr>
              <a:t>XIX</a:t>
            </a:r>
            <a:r>
              <a:rPr lang="ru-RU" altLang="ru-RU" sz="1600">
                <a:solidFill>
                  <a:srgbClr val="FF0000"/>
                </a:solidFill>
              </a:rPr>
              <a:t>–</a:t>
            </a:r>
            <a:r>
              <a:rPr lang="en-US" altLang="ru-RU" sz="1600">
                <a:solidFill>
                  <a:srgbClr val="FF0000"/>
                </a:solidFill>
              </a:rPr>
              <a:t>XXI</a:t>
            </a:r>
            <a:r>
              <a:rPr lang="ru-RU" altLang="ru-RU" sz="1600">
                <a:solidFill>
                  <a:srgbClr val="FF0000"/>
                </a:solidFill>
              </a:rPr>
              <a:t> вв.)</a:t>
            </a:r>
          </a:p>
          <a:p>
            <a:pPr>
              <a:buFontTx/>
              <a:buChar char="•"/>
            </a:pPr>
            <a:r>
              <a:rPr lang="ru-RU" altLang="ru-RU" sz="1600" b="1"/>
              <a:t>Главная мысль. </a:t>
            </a:r>
            <a:r>
              <a:rPr lang="ru-RU" altLang="ru-RU" sz="1600">
                <a:solidFill>
                  <a:srgbClr val="FF0000"/>
                </a:solidFill>
              </a:rPr>
              <a:t>Бесчеловечность и жестокость войны.</a:t>
            </a:r>
          </a:p>
          <a:p>
            <a:pPr>
              <a:buFontTx/>
              <a:buChar char="•"/>
            </a:pPr>
            <a:r>
              <a:rPr lang="ru-RU" altLang="ru-RU" sz="1600" b="1"/>
              <a:t>Аспекты доказательства главной мысли. </a:t>
            </a:r>
            <a:r>
              <a:rPr lang="ru-RU" altLang="ru-RU" sz="1600">
                <a:solidFill>
                  <a:srgbClr val="FF0000"/>
                </a:solidFill>
              </a:rPr>
              <a:t>«Женщина и война», «дети и война», «нравственный выбор на войне» и др. </a:t>
            </a:r>
          </a:p>
          <a:p>
            <a:pPr>
              <a:buFontTx/>
              <a:buChar char="•"/>
            </a:pPr>
            <a:r>
              <a:rPr lang="ru-RU" altLang="ru-RU" sz="1600" b="1"/>
              <a:t>Подбор произведения для доказательства выбранного аспекта темы…</a:t>
            </a:r>
            <a:endParaRPr lang="ru-RU" altLang="ru-RU" sz="1800" b="1"/>
          </a:p>
        </p:txBody>
      </p:sp>
    </p:spTree>
    <p:extLst>
      <p:ext uri="{BB962C8B-B14F-4D97-AF65-F5344CB8AC3E}">
        <p14:creationId xmlns:p14="http://schemas.microsoft.com/office/powerpoint/2010/main" val="406180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1988" grpId="0"/>
      <p:bldP spid="7" grpId="0" animBg="1"/>
      <p:bldP spid="419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713788" cy="64087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FF0000"/>
                </a:solidFill>
              </a:rPr>
              <a:t>Что</a:t>
            </a:r>
            <a:r>
              <a:rPr lang="ru-RU" altLang="ru-RU" sz="2400" b="1" dirty="0" smtClean="0"/>
              <a:t> 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подразумевается под литературным материалом, на который нужно опираться при написании итогового сочинения?  </a:t>
            </a:r>
            <a:r>
              <a:rPr lang="ru-RU" altLang="ru-RU" sz="2400" b="1" dirty="0" smtClean="0"/>
              <a:t>      </a:t>
            </a: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dirty="0" smtClean="0"/>
              <a:t>Литературный материал берется из </a:t>
            </a:r>
            <a:r>
              <a:rPr lang="ru-RU" altLang="ru-RU" sz="2400" b="1" dirty="0" smtClean="0"/>
              <a:t>отечественной или мировой </a:t>
            </a:r>
            <a:r>
              <a:rPr lang="ru-RU" altLang="ru-RU" sz="2400" dirty="0" smtClean="0"/>
              <a:t>литературы – это художественные произведения, дневники, мемуары, публицистика.</a:t>
            </a:r>
            <a:endParaRPr lang="ru-RU" altLang="ru-RU" sz="2400" b="1" dirty="0" smtClean="0"/>
          </a:p>
          <a:p>
            <a:pPr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FF0000"/>
                </a:solidFill>
              </a:rPr>
              <a:t>В каких случаях за сочинение может быть выставлен "зачет"?   </a:t>
            </a: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altLang="ru-RU" sz="2400" dirty="0" smtClean="0"/>
              <a:t>Для получения «зачета» необходимо иметь положительный результат по </a:t>
            </a:r>
            <a:r>
              <a:rPr lang="ru-RU" altLang="ru-RU" sz="2400" b="1" dirty="0" smtClean="0"/>
              <a:t>трем критериям </a:t>
            </a:r>
            <a:r>
              <a:rPr lang="ru-RU" altLang="ru-RU" sz="2400" dirty="0" smtClean="0"/>
              <a:t>(по критериям №1 (соответствие теме) и №2 (аргументация, привлечение литературного материала) – в обязательном порядке); выдержать объем (сочинение не менее </a:t>
            </a:r>
            <a:r>
              <a:rPr lang="en-US" altLang="ru-RU" sz="2400" dirty="0" smtClean="0"/>
              <a:t>3</a:t>
            </a:r>
            <a:r>
              <a:rPr lang="ru-RU" altLang="ru-RU" sz="2400" dirty="0" smtClean="0"/>
              <a:t>50 слов) и написать работу самостоятельно.</a:t>
            </a:r>
            <a:endParaRPr lang="en-US" altLang="ru-RU" sz="2400" dirty="0"/>
          </a:p>
          <a:p>
            <a:pPr>
              <a:lnSpc>
                <a:spcPct val="80000"/>
              </a:lnSpc>
            </a:pPr>
            <a:r>
              <a:rPr lang="ru-RU" altLang="ru-RU" sz="2400" dirty="0" smtClean="0"/>
              <a:t> Если в сочинении менее 300 слов </a:t>
            </a:r>
            <a:r>
              <a:rPr lang="ru-RU" altLang="ru-RU" sz="2400" b="1" dirty="0" smtClean="0"/>
              <a:t>(в подсчёт включаются все слова, в том числе и служебные), </a:t>
            </a:r>
            <a:r>
              <a:rPr lang="ru-RU" altLang="ru-RU" sz="2400" dirty="0" smtClean="0"/>
              <a:t>то такая работа считается невыполненной и 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оценивается 0 баллов. </a:t>
            </a:r>
            <a:endParaRPr lang="en-US" altLang="ru-RU" sz="24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400" b="1" dirty="0" smtClean="0"/>
              <a:t>Максимальное количество слов в сочинении не устанавливается</a:t>
            </a:r>
            <a:r>
              <a:rPr lang="ru-RU" altLang="ru-RU" sz="2400" dirty="0" smtClean="0"/>
              <a:t>: в определении объема своего сочинения выпускник должен исходить из того, что на всю работу отводится 3 часа 55 минут. </a:t>
            </a:r>
          </a:p>
          <a:p>
            <a:pPr>
              <a:lnSpc>
                <a:spcPct val="80000"/>
              </a:lnSpc>
            </a:pPr>
            <a:endParaRPr lang="ru-RU" altLang="ru-RU" sz="2400" b="1" dirty="0" smtClean="0"/>
          </a:p>
          <a:p>
            <a:pPr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FF0000"/>
                </a:solidFill>
              </a:rPr>
              <a:t>В каком жанре нужно писать итоговое сочинение? </a:t>
            </a:r>
            <a:r>
              <a:rPr lang="ru-RU" altLang="ru-RU" sz="2400" dirty="0" smtClean="0">
                <a:solidFill>
                  <a:srgbClr val="FF3300"/>
                </a:solidFill>
              </a:rPr>
              <a:t/>
            </a:r>
            <a:br>
              <a:rPr lang="ru-RU" altLang="ru-RU" sz="2400" dirty="0" smtClean="0">
                <a:solidFill>
                  <a:srgbClr val="FF3300"/>
                </a:solidFill>
              </a:rPr>
            </a:br>
            <a:r>
              <a:rPr lang="ru-RU" altLang="ru-RU" sz="2400" dirty="0" smtClean="0"/>
              <a:t>Выпускник должен написать </a:t>
            </a:r>
            <a:r>
              <a:rPr lang="ru-RU" altLang="ru-RU" sz="2400" b="1" dirty="0" smtClean="0"/>
              <a:t>сочинение-рассуждение</a:t>
            </a:r>
            <a:r>
              <a:rPr lang="ru-RU" altLang="ru-RU" sz="2400" dirty="0" smtClean="0"/>
              <a:t>, что отражено в критериях оценивания.</a:t>
            </a:r>
            <a:endParaRPr lang="ru-RU" altLang="ru-RU" sz="2400" b="1" dirty="0" smtClean="0"/>
          </a:p>
          <a:p>
            <a:pPr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FF0000"/>
                </a:solidFill>
              </a:rPr>
              <a:t>Будут ли формулировки тем итогового сочинения только в виде вопроса? </a:t>
            </a:r>
            <a:r>
              <a:rPr lang="ru-RU" altLang="ru-RU" sz="2400" dirty="0" smtClean="0">
                <a:solidFill>
                  <a:srgbClr val="FF3300"/>
                </a:solidFill>
              </a:rPr>
              <a:t/>
            </a:r>
            <a:br>
              <a:rPr lang="ru-RU" altLang="ru-RU" sz="2400" dirty="0" smtClean="0">
                <a:solidFill>
                  <a:srgbClr val="FF3300"/>
                </a:solidFill>
              </a:rPr>
            </a:br>
            <a:r>
              <a:rPr lang="ru-RU" altLang="ru-RU" sz="2400" dirty="0" smtClean="0"/>
              <a:t>Формулировки тем будут разные: </a:t>
            </a:r>
            <a:r>
              <a:rPr lang="ru-RU" altLang="ru-RU" sz="2400" b="1" u="sng" dirty="0" smtClean="0">
                <a:solidFill>
                  <a:srgbClr val="0000CC"/>
                </a:solidFill>
              </a:rPr>
              <a:t>констатирующие, цитатные, в форме вопроса.</a:t>
            </a:r>
          </a:p>
        </p:txBody>
      </p:sp>
    </p:spTree>
    <p:extLst>
      <p:ext uri="{BB962C8B-B14F-4D97-AF65-F5344CB8AC3E}">
        <p14:creationId xmlns:p14="http://schemas.microsoft.com/office/powerpoint/2010/main" val="150993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0" y="260350"/>
            <a:ext cx="8893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 b="1" i="0"/>
              <a:t>Определение основных смысловых частей сочинения и их содержательного наполнения (составление плана)</a:t>
            </a:r>
          </a:p>
        </p:txBody>
      </p:sp>
      <p:sp>
        <p:nvSpPr>
          <p:cNvPr id="43011" name="TextBox 4"/>
          <p:cNvSpPr txBox="1">
            <a:spLocks noChangeArrowheads="1"/>
          </p:cNvSpPr>
          <p:nvPr/>
        </p:nvSpPr>
        <p:spPr bwMode="auto">
          <a:xfrm>
            <a:off x="263525" y="1125538"/>
            <a:ext cx="8640763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 b="1">
                <a:solidFill>
                  <a:srgbClr val="FF0000"/>
                </a:solidFill>
              </a:rPr>
              <a:t>Вступление. </a:t>
            </a:r>
          </a:p>
          <a:p>
            <a:r>
              <a:rPr lang="ru-RU" altLang="ru-RU" sz="1800"/>
              <a:t>Определение и формулирование 1-2 основных проблем, которые будут доказываться в главной части сочинения.</a:t>
            </a:r>
          </a:p>
          <a:p>
            <a:r>
              <a:rPr lang="ru-RU" altLang="ru-RU" sz="1800" b="1">
                <a:solidFill>
                  <a:srgbClr val="FF0000"/>
                </a:solidFill>
              </a:rPr>
              <a:t>Главная часть. </a:t>
            </a:r>
          </a:p>
          <a:p>
            <a:r>
              <a:rPr lang="ru-RU" altLang="ru-RU" sz="1800"/>
              <a:t>Ответ на главный вопрос темы или последовательное доказательство главной мысли сочинения с учетом проблем, поставленных во вступлении: </a:t>
            </a:r>
          </a:p>
          <a:p>
            <a:pPr marL="742950" lvl="1" indent="-285750">
              <a:buFont typeface="Arial" charset="0"/>
              <a:buChar char="•"/>
            </a:pPr>
            <a:r>
              <a:rPr lang="ru-RU" altLang="ru-RU" sz="1800"/>
              <a:t>Содержательное наполнение каждого абзаца сочинения: тезис (мысль, требующая доказательств), аргументы (доказательства), примеры (с использованием литературного материала), промежуточные выводы.</a:t>
            </a:r>
          </a:p>
          <a:p>
            <a:r>
              <a:rPr lang="ru-RU" altLang="ru-RU" sz="1800" b="1">
                <a:solidFill>
                  <a:srgbClr val="FF0000"/>
                </a:solidFill>
              </a:rPr>
              <a:t>Заключение. </a:t>
            </a:r>
          </a:p>
          <a:p>
            <a:r>
              <a:rPr lang="ru-RU" altLang="ru-RU" sz="1800"/>
              <a:t>Краткий и точный  ответ на вопрос темы (сжатый итог всего рассуждения; цитата, содержащая в себе суть главной мысли сочинения; постановка новых проблем и вопросов в ракурсе темы, которые еще предстоит решить).</a:t>
            </a:r>
          </a:p>
        </p:txBody>
      </p:sp>
      <p:sp>
        <p:nvSpPr>
          <p:cNvPr id="43012" name="TextBox 5"/>
          <p:cNvSpPr txBox="1">
            <a:spLocks noChangeArrowheads="1"/>
          </p:cNvSpPr>
          <p:nvPr/>
        </p:nvSpPr>
        <p:spPr bwMode="auto">
          <a:xfrm>
            <a:off x="250825" y="5657850"/>
            <a:ext cx="8629650" cy="11080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1800" b="1">
                <a:solidFill>
                  <a:srgbClr val="C00000"/>
                </a:solidFill>
              </a:rPr>
              <a:t> </a:t>
            </a:r>
            <a:r>
              <a:rPr lang="ru-RU" altLang="ru-RU" sz="1800" b="1">
                <a:solidFill>
                  <a:srgbClr val="C00000"/>
                </a:solidFill>
              </a:rPr>
              <a:t>Обратите внимание! </a:t>
            </a:r>
            <a:r>
              <a:rPr lang="ru-RU" altLang="ru-RU" sz="1600"/>
              <a:t>В </a:t>
            </a:r>
            <a:r>
              <a:rPr lang="ru-RU" altLang="ru-RU" sz="1600" b="1"/>
              <a:t>главной части </a:t>
            </a:r>
            <a:r>
              <a:rPr lang="ru-RU" altLang="ru-RU" sz="1600"/>
              <a:t>сочинения должны быть решены проблемы, поставленные во вступлении. </a:t>
            </a:r>
          </a:p>
          <a:p>
            <a:r>
              <a:rPr lang="ru-RU" altLang="ru-RU" sz="1600" b="1"/>
              <a:t>Заключение сочинения </a:t>
            </a:r>
            <a:r>
              <a:rPr lang="ru-RU" altLang="ru-RU" sz="1600"/>
              <a:t>должно перекликаться со </a:t>
            </a:r>
            <a:r>
              <a:rPr lang="ru-RU" altLang="ru-RU" sz="1600" b="1"/>
              <a:t>вступлением </a:t>
            </a:r>
            <a:r>
              <a:rPr lang="ru-RU" altLang="ru-RU" sz="1600"/>
              <a:t>к нему и содержать выводы по проблемам, поставленным во вступлении.</a:t>
            </a:r>
          </a:p>
        </p:txBody>
      </p:sp>
    </p:spTree>
    <p:extLst>
      <p:ext uri="{BB962C8B-B14F-4D97-AF65-F5344CB8AC3E}">
        <p14:creationId xmlns:p14="http://schemas.microsoft.com/office/powerpoint/2010/main" val="390233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3"/>
          <p:cNvSpPr txBox="1">
            <a:spLocks noChangeArrowheads="1"/>
          </p:cNvSpPr>
          <p:nvPr/>
        </p:nvSpPr>
        <p:spPr bwMode="auto">
          <a:xfrm>
            <a:off x="323850" y="254000"/>
            <a:ext cx="85645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 b="1" i="0"/>
              <a:t>Написание сочинения на черновике. Обдумывание структуры и композиции сочинения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5275" y="1052513"/>
            <a:ext cx="8496300" cy="4248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При написании черновика выпускник должен: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постоянно сверяться с темой сочинения и не отступать от нее во всех структурных элементах работы: вступлении, главной части и заключении;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не отклоняться от темы и рассматривать ее в нужном ракурсе;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следовать составленному плану работы или записывать и обосновывать связанные с темой тезисы;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при определении структуры и композиции сочинения не забывать о соразмерности и логическом порядке его частей;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выделить в тексте смысловые части, расставить их в нужном порядке или поменять местами в соответствии с замыслом и логикой работы;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проверить, как соотносятся друг с другом вступление и заключение сочинения;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определить логику переходов от одного смыслового фрагмента к другому в основной части сочинения.</a:t>
            </a:r>
          </a:p>
        </p:txBody>
      </p:sp>
      <p:sp>
        <p:nvSpPr>
          <p:cNvPr id="44036" name="TextBox 1"/>
          <p:cNvSpPr txBox="1">
            <a:spLocks noChangeArrowheads="1"/>
          </p:cNvSpPr>
          <p:nvPr/>
        </p:nvSpPr>
        <p:spPr bwMode="auto">
          <a:xfrm>
            <a:off x="320675" y="5300663"/>
            <a:ext cx="8496300" cy="12001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 b="1">
                <a:solidFill>
                  <a:srgbClr val="C00000"/>
                </a:solidFill>
              </a:rPr>
              <a:t>Обратите внимание! </a:t>
            </a:r>
            <a:r>
              <a:rPr lang="ru-RU" altLang="ru-RU" sz="2400" b="1"/>
              <a:t>Выпускник должен успеть переписать итоговое сочинение начисто: </a:t>
            </a:r>
            <a:r>
              <a:rPr lang="ru-RU" altLang="ru-RU" sz="2400" b="1">
                <a:solidFill>
                  <a:srgbClr val="FF0000"/>
                </a:solidFill>
              </a:rPr>
              <a:t>черновик работы экспертами не проверяется. </a:t>
            </a:r>
          </a:p>
        </p:txBody>
      </p:sp>
    </p:spTree>
    <p:extLst>
      <p:ext uri="{BB962C8B-B14F-4D97-AF65-F5344CB8AC3E}">
        <p14:creationId xmlns:p14="http://schemas.microsoft.com/office/powerpoint/2010/main" val="340292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403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772816"/>
            <a:ext cx="8430782" cy="224676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D0575"/>
                </a:solidFill>
              </a:rPr>
              <a:t>Штампы</a:t>
            </a:r>
            <a:r>
              <a:rPr lang="ru-RU" sz="2000" dirty="0" smtClean="0">
                <a:solidFill>
                  <a:srgbClr val="0D0575"/>
                </a:solidFill>
              </a:rPr>
              <a:t> — это слова, которые употребляются в самых общих и неопределённых значениях: </a:t>
            </a:r>
            <a:r>
              <a:rPr lang="ru-RU" sz="2000" i="1" dirty="0" smtClean="0">
                <a:solidFill>
                  <a:srgbClr val="0D0575"/>
                </a:solidFill>
              </a:rPr>
              <a:t>вопрос, задача, поднять, обеспечить </a:t>
            </a:r>
            <a:r>
              <a:rPr lang="ru-RU" sz="2000" dirty="0" smtClean="0">
                <a:solidFill>
                  <a:srgbClr val="0D0575"/>
                </a:solidFill>
              </a:rPr>
              <a:t>и т.д.</a:t>
            </a:r>
            <a:r>
              <a:rPr lang="ru-RU" sz="2000" i="1" dirty="0" smtClean="0">
                <a:solidFill>
                  <a:srgbClr val="0D0575"/>
                </a:solidFill>
              </a:rPr>
              <a:t> </a:t>
            </a:r>
            <a:r>
              <a:rPr lang="ru-RU" sz="2000" dirty="0" smtClean="0">
                <a:solidFill>
                  <a:srgbClr val="0D0575"/>
                </a:solidFill>
              </a:rPr>
              <a:t>Обычно универсальные слова сопровождаются шаблонными привязками: </a:t>
            </a:r>
            <a:r>
              <a:rPr lang="ru-RU" sz="2000" i="1" dirty="0" smtClean="0">
                <a:solidFill>
                  <a:srgbClr val="0D0575"/>
                </a:solidFill>
              </a:rPr>
              <a:t>работа — повседневная, уровень — высокий, поддержка — горячая, литература — великая</a:t>
            </a:r>
            <a:r>
              <a:rPr lang="ru-RU" sz="2000" dirty="0" smtClean="0">
                <a:solidFill>
                  <a:srgbClr val="0D0575"/>
                </a:solidFill>
              </a:rPr>
              <a:t>. Штампы бывают и публицистическими, и литературоведческими:</a:t>
            </a:r>
            <a:r>
              <a:rPr lang="ru-RU" sz="2000" i="1" dirty="0" smtClean="0">
                <a:solidFill>
                  <a:srgbClr val="0D0575"/>
                </a:solidFill>
              </a:rPr>
              <a:t> волнующий образ, гневный протест</a:t>
            </a:r>
            <a:r>
              <a:rPr lang="ru-RU" sz="2000" dirty="0" smtClean="0">
                <a:solidFill>
                  <a:srgbClr val="0D0575"/>
                </a:solidFill>
              </a:rPr>
              <a:t>.</a:t>
            </a:r>
          </a:p>
          <a:p>
            <a:pPr algn="just"/>
            <a:endParaRPr lang="ru-RU" sz="2000" dirty="0" smtClean="0">
              <a:solidFill>
                <a:srgbClr val="0D057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728" y="188640"/>
            <a:ext cx="8721760" cy="830997"/>
          </a:xfrm>
          <a:prstGeom prst="rect">
            <a:avLst/>
          </a:prstGeom>
          <a:solidFill>
            <a:srgbClr val="CCECFF"/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D0575"/>
                </a:solidFill>
              </a:rPr>
              <a:t>Типичные речевые ошибки </a:t>
            </a:r>
            <a:endParaRPr lang="ru-RU" sz="2400" dirty="0" smtClean="0">
              <a:solidFill>
                <a:srgbClr val="0D0575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D057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7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772816"/>
            <a:ext cx="8430782" cy="34778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D0575"/>
                </a:solidFill>
              </a:rPr>
              <a:t>Клише</a:t>
            </a:r>
            <a:r>
              <a:rPr lang="ru-RU" sz="2000" dirty="0" smtClean="0">
                <a:solidFill>
                  <a:srgbClr val="0D0575"/>
                </a:solidFill>
              </a:rPr>
              <a:t> — речевые стереотипы, готовые обороты, которые с готовностью и лёгкостью «выскакивают» из нашего сознания, когда мы хотим сказать что-то «умное» и «правильное». Ниже приведены цитаты из школьных сочинений. Вы без труда распознаете в них и штампы, и клише:</a:t>
            </a:r>
          </a:p>
          <a:p>
            <a:pPr algn="just"/>
            <a:r>
              <a:rPr lang="ru-RU" sz="2000" dirty="0" smtClean="0">
                <a:solidFill>
                  <a:srgbClr val="0D0575"/>
                </a:solidFill>
              </a:rPr>
              <a:t> </a:t>
            </a:r>
          </a:p>
          <a:p>
            <a:pPr algn="just"/>
            <a:r>
              <a:rPr lang="ru-RU" sz="2000" dirty="0" smtClean="0">
                <a:solidFill>
                  <a:srgbClr val="0D0575"/>
                </a:solidFill>
              </a:rPr>
              <a:t>«Книги — ваши друзья. Они вам всегда помогут, дадут совет и подскажут. О книгах нельзя забывать! Берегите и уважительно относитесь к книгам. Они вам всегда помогут. Книги всегда остаются вашим источником и всегда помогут вам». </a:t>
            </a:r>
          </a:p>
          <a:p>
            <a:pPr algn="just"/>
            <a:r>
              <a:rPr lang="ru-RU" sz="2000" dirty="0" smtClean="0">
                <a:solidFill>
                  <a:srgbClr val="0D0575"/>
                </a:solidFill>
              </a:rPr>
              <a:t> </a:t>
            </a:r>
          </a:p>
          <a:p>
            <a:endParaRPr lang="ru-RU" sz="2000" dirty="0" smtClean="0">
              <a:solidFill>
                <a:srgbClr val="0D057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728" y="188640"/>
            <a:ext cx="8721760" cy="830997"/>
          </a:xfrm>
          <a:prstGeom prst="rect">
            <a:avLst/>
          </a:prstGeom>
          <a:solidFill>
            <a:srgbClr val="CCECFF"/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D0575"/>
                </a:solidFill>
              </a:rPr>
              <a:t>Типичные речевые ошибки </a:t>
            </a:r>
            <a:endParaRPr lang="ru-RU" sz="2400" dirty="0" smtClean="0">
              <a:solidFill>
                <a:srgbClr val="0D0575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D057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7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772816"/>
            <a:ext cx="8430782" cy="2862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0D0575"/>
                </a:solidFill>
              </a:rPr>
              <a:t>«…но быть развитым духовно и развиваться в этом направлении обязан каждый. В этом очень помогает литература, ведь она делает нас людьми, она воспитывает в нас принципы, учит морали, учит доброте, что делать хорошо, а что плохо».</a:t>
            </a:r>
          </a:p>
          <a:p>
            <a:pPr algn="just"/>
            <a:r>
              <a:rPr lang="ru-RU" sz="2000" dirty="0" smtClean="0">
                <a:solidFill>
                  <a:srgbClr val="0D0575"/>
                </a:solidFill>
              </a:rPr>
              <a:t>Заметили, что делают штампы? Вроде бы и правильные мысли, но высказанные таким образом, облачённые в изношенное платье, становятся фальшивыми и смешными. </a:t>
            </a:r>
          </a:p>
          <a:p>
            <a:pPr algn="just"/>
            <a:r>
              <a:rPr lang="ru-RU" sz="2000" dirty="0" smtClean="0">
                <a:solidFill>
                  <a:srgbClr val="0D0575"/>
                </a:solidFill>
              </a:rPr>
              <a:t> </a:t>
            </a:r>
          </a:p>
          <a:p>
            <a:endParaRPr lang="ru-RU" sz="2000" dirty="0" smtClean="0">
              <a:solidFill>
                <a:srgbClr val="0D057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728" y="188640"/>
            <a:ext cx="8721760" cy="830997"/>
          </a:xfrm>
          <a:prstGeom prst="rect">
            <a:avLst/>
          </a:prstGeom>
          <a:solidFill>
            <a:srgbClr val="CCECFF"/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D0575"/>
                </a:solidFill>
              </a:rPr>
              <a:t>Типичные речевые ошибки </a:t>
            </a:r>
            <a:endParaRPr lang="ru-RU" sz="2400" dirty="0" smtClean="0">
              <a:solidFill>
                <a:srgbClr val="0D0575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D057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9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772816"/>
            <a:ext cx="8430782" cy="163121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0D0575"/>
                </a:solidFill>
              </a:rPr>
              <a:t>«Русская литература полна замечательными творениями великих писателей и поэтов, в произведениях которых скрывается вся широкая палитра чувств русской души. Ярким примером глубокого сострадания к окружающим является Лука из пьесы М. Горького «На дне», смысл которой актуален и в наше время».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2728" y="188640"/>
            <a:ext cx="8721760" cy="830997"/>
          </a:xfrm>
          <a:prstGeom prst="rect">
            <a:avLst/>
          </a:prstGeom>
          <a:solidFill>
            <a:srgbClr val="CCECFF"/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D0575"/>
                </a:solidFill>
              </a:rPr>
              <a:t>Типичные речевые ошибки </a:t>
            </a:r>
            <a:endParaRPr lang="ru-RU" sz="2400" dirty="0" smtClean="0">
              <a:solidFill>
                <a:srgbClr val="0D0575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D057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2800" b="1" smtClean="0">
                <a:solidFill>
                  <a:schemeClr val="tx1"/>
                </a:solidFill>
              </a:rPr>
              <a:t/>
            </a:r>
            <a:br>
              <a:rPr lang="ru-RU" altLang="ru-RU" sz="2800" b="1" smtClean="0">
                <a:solidFill>
                  <a:schemeClr val="tx1"/>
                </a:solidFill>
              </a:rPr>
            </a:br>
            <a:r>
              <a:rPr lang="ru-RU" altLang="ru-RU" sz="2800" b="1" smtClean="0">
                <a:solidFill>
                  <a:schemeClr val="tx1"/>
                </a:solidFill>
              </a:rPr>
              <a:t>Итоговое сочинение –  это не сочинение по литературе</a:t>
            </a:r>
            <a:r>
              <a:rPr lang="ru-RU" altLang="ru-RU" b="1" smtClean="0">
                <a:solidFill>
                  <a:schemeClr val="tx1"/>
                </a:solidFill>
              </a:rPr>
              <a:t/>
            </a:r>
            <a:br>
              <a:rPr lang="ru-RU" altLang="ru-RU" b="1" smtClean="0">
                <a:solidFill>
                  <a:schemeClr val="tx1"/>
                </a:solidFill>
              </a:rPr>
            </a:br>
            <a:endParaRPr lang="ru-RU" altLang="ru-RU" b="1" smtClean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5329237" cy="547211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altLang="ru-RU" sz="1800" smtClean="0"/>
              <a:t>Сочинение носит </a:t>
            </a:r>
            <a:r>
              <a:rPr lang="ru-RU" altLang="ru-RU" sz="1800" b="1" smtClean="0"/>
              <a:t>надпредметный характер </a:t>
            </a:r>
            <a:r>
              <a:rPr lang="ru-RU" altLang="ru-RU" sz="1800" smtClean="0"/>
              <a:t>и нацелено на проверку уровня </a:t>
            </a:r>
            <a:r>
              <a:rPr lang="ru-RU" altLang="ru-RU" sz="1800" b="1" smtClean="0"/>
              <a:t>речевой культуры</a:t>
            </a:r>
            <a:r>
              <a:rPr lang="ru-RU" altLang="ru-RU" sz="1800" smtClean="0"/>
              <a:t> выпускника, поэтому </a:t>
            </a:r>
            <a:r>
              <a:rPr lang="ru-RU" altLang="ru-RU" sz="1800" b="1" smtClean="0">
                <a:solidFill>
                  <a:srgbClr val="FF0000"/>
                </a:solidFill>
              </a:rPr>
              <a:t>ответственность за качество этой работы лежит на </a:t>
            </a:r>
            <a:r>
              <a:rPr lang="ru-RU" altLang="ru-RU" sz="1800" b="1" u="sng" smtClean="0">
                <a:solidFill>
                  <a:srgbClr val="FF0000"/>
                </a:solidFill>
              </a:rPr>
              <a:t>всем педагогическом коллективе школы</a:t>
            </a:r>
            <a:r>
              <a:rPr lang="ru-RU" altLang="ru-RU" sz="1800" b="1" smtClean="0">
                <a:solidFill>
                  <a:srgbClr val="FF0000"/>
                </a:solidFill>
              </a:rPr>
              <a:t>; </a:t>
            </a:r>
          </a:p>
          <a:p>
            <a:pPr>
              <a:spcBef>
                <a:spcPts val="600"/>
              </a:spcBef>
            </a:pPr>
            <a:r>
              <a:rPr lang="ru-RU" altLang="ru-RU" sz="1800" smtClean="0"/>
              <a:t>литературоцентричность экзамена связана с традицией русской школы, где чтение и изучение литературы всегда играло важную роль;</a:t>
            </a:r>
          </a:p>
          <a:p>
            <a:pPr>
              <a:spcBef>
                <a:spcPts val="600"/>
              </a:spcBef>
            </a:pPr>
            <a:r>
              <a:rPr lang="ru-RU" altLang="ru-RU" sz="1800" smtClean="0"/>
              <a:t>опора на литературное  произведение подразумевает не только ссылку на текст, но и осмысление его в ракурсе темы, т. е. обращение к нему на уровне аргументации, использование примеров, связанных с темой, системой персонажей, проблематикой произведения и т. д.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08625" y="1052513"/>
            <a:ext cx="3635375" cy="5545137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000" b="1" dirty="0" smtClean="0"/>
              <a:t>В темах сочинений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 smtClean="0"/>
              <a:t>умышленно не используются узкие формулировки;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 smtClean="0"/>
              <a:t>реализуются принципы посильности, ясности и точности постановки проблемы;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rgbClr val="FF0000"/>
                </a:solidFill>
              </a:rPr>
              <a:t>не указываются конкретные произведения,  </a:t>
            </a:r>
            <a:r>
              <a:rPr lang="ru-RU" altLang="ru-RU" sz="2000" dirty="0" smtClean="0"/>
              <a:t>что позволяет выпускнику самостоятельно выбирать литературный материал, на который он будет опираться   в своих рассуждениях. </a:t>
            </a:r>
          </a:p>
          <a:p>
            <a:pPr>
              <a:defRPr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6289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altLang="ru-RU" sz="3200" b="1" smtClean="0"/>
              <a:t>Надпредметный характер сочинения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6346825" cy="5073650"/>
          </a:xfrm>
        </p:spPr>
        <p:txBody>
          <a:bodyPr/>
          <a:lstStyle/>
          <a:p>
            <a:r>
              <a:rPr lang="ru-RU" altLang="ru-RU" sz="2800" smtClean="0"/>
              <a:t>Выпускники должны использовать знания по истории, обществознанию, литературе, биологии, географии и т.д.</a:t>
            </a:r>
          </a:p>
          <a:p>
            <a:r>
              <a:rPr lang="ru-RU" altLang="ru-RU" sz="2800" smtClean="0"/>
              <a:t>Работа проверяет</a:t>
            </a:r>
            <a:r>
              <a:rPr lang="ru-RU" altLang="ru-RU" sz="2800" smtClean="0">
                <a:solidFill>
                  <a:srgbClr val="FF0000"/>
                </a:solidFill>
              </a:rPr>
              <a:t> личностные качества </a:t>
            </a:r>
            <a:r>
              <a:rPr lang="ru-RU" altLang="ru-RU" sz="2800" smtClean="0"/>
              <a:t>ученика: </a:t>
            </a:r>
            <a:r>
              <a:rPr lang="ru-RU" altLang="ru-RU" sz="2800" b="1" smtClean="0"/>
              <a:t>готовность к самостоятельной рефлексии, способность размышлять, умение выстроить ассоциативный ряд </a:t>
            </a:r>
            <a:r>
              <a:rPr lang="ru-RU" altLang="ru-RU" sz="2800" smtClean="0"/>
              <a:t>в рассуждении.</a:t>
            </a:r>
          </a:p>
        </p:txBody>
      </p:sp>
      <p:pic>
        <p:nvPicPr>
          <p:cNvPr id="8196" name="Picture 2" descr="C:\Users\User\Desktop\картинки с шаттерстока\shutterstock_752780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989138"/>
            <a:ext cx="2627312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93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5122863" cy="50736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i="1" smtClean="0"/>
              <a:t>    "Мы предлагаем максимально широкие </a:t>
            </a:r>
            <a:r>
              <a:rPr lang="ru-RU" altLang="ru-RU" sz="2800" b="1" i="1" smtClean="0">
                <a:solidFill>
                  <a:srgbClr val="FF0000"/>
                </a:solidFill>
              </a:rPr>
              <a:t>направления</a:t>
            </a:r>
            <a:r>
              <a:rPr lang="ru-RU" altLang="ru-RU" sz="2800" i="1" smtClean="0"/>
              <a:t> для тем сочинений, которые вообще мы </a:t>
            </a:r>
            <a:r>
              <a:rPr lang="ru-RU" altLang="ru-RU" sz="2800" b="1" i="1" smtClean="0">
                <a:solidFill>
                  <a:srgbClr val="FF0000"/>
                </a:solidFill>
              </a:rPr>
              <a:t>формулируем как ключевые слова или как метафоры. </a:t>
            </a:r>
            <a:r>
              <a:rPr lang="ru-RU" altLang="ru-RU" sz="2800" i="1" smtClean="0"/>
              <a:t>Эти метафоры и ключевые слова будут потом обрастать конкретными темами“.</a:t>
            </a:r>
            <a:r>
              <a:rPr lang="ru-RU" altLang="ru-RU" sz="280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smtClean="0"/>
              <a:t>    </a:t>
            </a:r>
            <a:r>
              <a:rPr lang="en-US" altLang="ru-RU" sz="2800" smtClean="0"/>
              <a:t>                  </a:t>
            </a:r>
            <a:endParaRPr lang="ru-RU" altLang="ru-RU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smtClean="0"/>
              <a:t>       </a:t>
            </a:r>
            <a:r>
              <a:rPr lang="ru-RU" altLang="ru-RU" sz="2800" smtClean="0"/>
              <a:t>     Н.Д.Солженицына.</a:t>
            </a:r>
          </a:p>
        </p:txBody>
      </p:sp>
      <p:pic>
        <p:nvPicPr>
          <p:cNvPr id="10243" name="Picture 3" descr="C:\Users\User\Desktop\картинки с шаттерстока\shutterstock_3014944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357563"/>
            <a:ext cx="30480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260648"/>
            <a:ext cx="5823390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3600" b="1" i="0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2015-2016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245200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ru-RU" altLang="ru-RU" sz="2800" b="1" smtClean="0"/>
              <a:t>Изменения в порядке выбора направлений и формулировки тем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1196975"/>
            <a:ext cx="4464050" cy="540067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b="1" smtClean="0"/>
              <a:t> </a:t>
            </a:r>
            <a:r>
              <a:rPr lang="ru-RU" altLang="ru-RU" b="1" smtClean="0">
                <a:solidFill>
                  <a:srgbClr val="FF0000"/>
                </a:solidFill>
              </a:rPr>
              <a:t>2014-2015 уч. год</a:t>
            </a:r>
          </a:p>
          <a:p>
            <a:r>
              <a:rPr lang="ru-RU" altLang="ru-RU" sz="2400" smtClean="0"/>
              <a:t>«Недаром помнит вся Россия…» (200-летний юбилей М.Ю. Лермонтова)</a:t>
            </a:r>
          </a:p>
          <a:p>
            <a:r>
              <a:rPr lang="ru-RU" altLang="ru-RU" sz="2400" smtClean="0"/>
              <a:t>Вопросы, заданные человечеству войной</a:t>
            </a:r>
          </a:p>
          <a:p>
            <a:r>
              <a:rPr lang="ru-RU" altLang="ru-RU" sz="2400" smtClean="0"/>
              <a:t>Человек и природа в отечественной и мировой литературе</a:t>
            </a:r>
          </a:p>
          <a:p>
            <a:r>
              <a:rPr lang="ru-RU" altLang="ru-RU" sz="2400" smtClean="0"/>
              <a:t>Спор поколений: вместе и врозь</a:t>
            </a:r>
          </a:p>
          <a:p>
            <a:r>
              <a:rPr lang="ru-RU" altLang="ru-RU" sz="2400" smtClean="0"/>
              <a:t>Чем люди живы?</a:t>
            </a:r>
          </a:p>
          <a:p>
            <a:pPr>
              <a:buFontTx/>
              <a:buNone/>
            </a:pPr>
            <a:endParaRPr lang="ru-RU" altLang="ru-RU" b="1" smtClean="0">
              <a:solidFill>
                <a:srgbClr val="FF0000"/>
              </a:solidFill>
            </a:endParaRPr>
          </a:p>
        </p:txBody>
      </p:sp>
      <p:sp>
        <p:nvSpPr>
          <p:cNvPr id="11268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196975"/>
            <a:ext cx="4244975" cy="532923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b="1" smtClean="0">
                <a:solidFill>
                  <a:srgbClr val="FF0000"/>
                </a:solidFill>
              </a:rPr>
              <a:t>2015-2016 уч. год</a:t>
            </a:r>
          </a:p>
          <a:p>
            <a:r>
              <a:rPr lang="ru-RU" altLang="ru-RU" sz="2400" b="1" smtClean="0"/>
              <a:t>Нет привязок к датам;</a:t>
            </a:r>
          </a:p>
          <a:p>
            <a:r>
              <a:rPr lang="ru-RU" altLang="ru-RU" sz="2400" b="1" smtClean="0"/>
              <a:t>В основе выбора направлений итогового сочинения – </a:t>
            </a:r>
            <a:r>
              <a:rPr lang="ru-RU" altLang="ru-RU" sz="2400" b="1" u="sng" smtClean="0"/>
              <a:t>концепты</a:t>
            </a:r>
            <a:r>
              <a:rPr lang="ru-RU" altLang="ru-RU" sz="2400" b="1" smtClean="0"/>
              <a:t>: </a:t>
            </a:r>
            <a:r>
              <a:rPr lang="ru-RU" altLang="ru-RU" sz="2400" b="1" i="1" smtClean="0">
                <a:solidFill>
                  <a:srgbClr val="FF0000"/>
                </a:solidFill>
              </a:rPr>
              <a:t>время, путь, любовь, дом</a:t>
            </a:r>
            <a:r>
              <a:rPr lang="ru-RU" altLang="ru-RU" sz="2400" b="1" smtClean="0"/>
              <a:t>. Это философские категории, в их рамках – тематика, по 5 тем в регионе.</a:t>
            </a:r>
          </a:p>
          <a:p>
            <a:r>
              <a:rPr lang="ru-RU" altLang="ru-RU" b="1" smtClean="0"/>
              <a:t>Пересечения тем  в регионах </a:t>
            </a:r>
            <a:r>
              <a:rPr lang="ru-RU" altLang="ru-RU" b="1" smtClean="0">
                <a:solidFill>
                  <a:srgbClr val="FF0000"/>
                </a:solidFill>
              </a:rPr>
              <a:t>не будет</a:t>
            </a:r>
            <a:r>
              <a:rPr lang="ru-RU" altLang="ru-RU" b="1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8518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ru-RU" altLang="ru-RU" smtClean="0"/>
              <a:t>Что такое концепт?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052513"/>
            <a:ext cx="4244975" cy="5472112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1800" smtClean="0"/>
              <a:t>         «Концепт – это термин, служащий объяснению той информационной структуры, которая отражает знания и опыт человека, всей картины мира, отражённой в человеческой психике».</a:t>
            </a:r>
          </a:p>
          <a:p>
            <a:pPr>
              <a:buFontTx/>
              <a:buNone/>
            </a:pPr>
            <a:r>
              <a:rPr lang="ru-RU" altLang="ru-RU" sz="1800" smtClean="0"/>
              <a:t>«Константа  (концепт)– постоянная величина в ряду изменяющихся»</a:t>
            </a:r>
          </a:p>
          <a:p>
            <a:pPr>
              <a:buFontTx/>
              <a:buNone/>
            </a:pPr>
            <a:r>
              <a:rPr lang="ru-RU" altLang="ru-RU" sz="1800" smtClean="0"/>
              <a:t>                         Ю.С.Степанов</a:t>
            </a:r>
          </a:p>
          <a:p>
            <a:pPr>
              <a:buFontTx/>
              <a:buNone/>
            </a:pPr>
            <a:r>
              <a:rPr lang="ru-RU" altLang="ru-RU" sz="1800" smtClean="0"/>
              <a:t>«Константы культуры – это такие концепты, которые появляются в глубокой древности и прослеживаются через взгляды мыслителей, писателей и рядовых носителей языка вплоть до наших дней».</a:t>
            </a:r>
          </a:p>
          <a:p>
            <a:pPr>
              <a:buFontTx/>
              <a:buNone/>
            </a:pPr>
            <a:r>
              <a:rPr lang="ru-RU" altLang="ru-RU" sz="1800" smtClean="0"/>
              <a:t>                                     В.А.Маслова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244975" cy="5472112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400" b="1" smtClean="0">
                <a:solidFill>
                  <a:srgbClr val="C00000"/>
                </a:solidFill>
              </a:rPr>
              <a:t>     «Константа – это концепт, в содержании которого заложен постоянный, неизменный фрагмент картины мира. Таким постоянным фрагментом мира является  любовь, душа, Бог, вера, родина и т.д.»</a:t>
            </a:r>
          </a:p>
          <a:p>
            <a:pPr algn="ctr">
              <a:buFontTx/>
              <a:buNone/>
            </a:pPr>
            <a:r>
              <a:rPr lang="ru-RU" altLang="ru-RU" sz="2400" i="1" smtClean="0"/>
              <a:t>Г.А.Крюкова</a:t>
            </a:r>
          </a:p>
        </p:txBody>
      </p:sp>
    </p:spTree>
    <p:extLst>
      <p:ext uri="{BB962C8B-B14F-4D97-AF65-F5344CB8AC3E}">
        <p14:creationId xmlns:p14="http://schemas.microsoft.com/office/powerpoint/2010/main" val="7388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91502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2800" smtClean="0"/>
              <a:t> </a:t>
            </a:r>
            <a:r>
              <a:rPr lang="ru-RU" altLang="ru-RU" sz="2800" smtClean="0"/>
              <a:t>      Направление актуализирует  конкретное и символическое значение понятия «путь», нацеливая на нравственное и философское его осмысление. </a:t>
            </a:r>
            <a:r>
              <a:rPr lang="ru-RU" altLang="ru-RU" sz="2800" smtClean="0">
                <a:solidFill>
                  <a:srgbClr val="FF3300"/>
                </a:solidFill>
              </a:rPr>
              <a:t>Диапазон размышлений широк: от дорожных впечатлений к раздумьям о судьбе человека, образе его жизни, выборе цели и средств ее достижения. </a:t>
            </a:r>
          </a:p>
        </p:txBody>
      </p:sp>
      <p:sp>
        <p:nvSpPr>
          <p:cNvPr id="119812" name="WordArt 4"/>
          <p:cNvSpPr>
            <a:spLocks noChangeArrowheads="1" noChangeShapeType="1" noTextEdit="1"/>
          </p:cNvSpPr>
          <p:nvPr/>
        </p:nvSpPr>
        <p:spPr bwMode="auto">
          <a:xfrm>
            <a:off x="3276600" y="333375"/>
            <a:ext cx="338296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ru-RU" sz="3600" b="1" i="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ПУТЬ</a:t>
            </a:r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"</a:t>
            </a:r>
          </a:p>
        </p:txBody>
      </p:sp>
      <p:pic>
        <p:nvPicPr>
          <p:cNvPr id="30724" name="Picture 6" descr="shutterstock_9903037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15888"/>
            <a:ext cx="1595437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595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2906</Words>
  <Application>Microsoft Office PowerPoint</Application>
  <PresentationFormat>Экран (4:3)</PresentationFormat>
  <Paragraphs>280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Презентация PowerPoint</vt:lpstr>
      <vt:lpstr>Итоговое сочинение: вопросы и ответы </vt:lpstr>
      <vt:lpstr>Презентация PowerPoint</vt:lpstr>
      <vt:lpstr> Итоговое сочинение –  это не сочинение по литературе </vt:lpstr>
      <vt:lpstr>Надпредметный характер сочинения</vt:lpstr>
      <vt:lpstr>Презентация PowerPoint</vt:lpstr>
      <vt:lpstr>Изменения в порядке выбора направлений и формулировки тем</vt:lpstr>
      <vt:lpstr>Что такое концепт?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написания сочинения</vt:lpstr>
      <vt:lpstr>Презентация PowerPoint</vt:lpstr>
      <vt:lpstr>Презентация PowerPoint</vt:lpstr>
      <vt:lpstr>Презентация PowerPoint</vt:lpstr>
      <vt:lpstr>основная часть сочинения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Проверяем себя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Богатова Ирина Дмитриевна</dc:creator>
  <cp:lastModifiedBy>Юлия Урбанович</cp:lastModifiedBy>
  <cp:revision>14</cp:revision>
  <dcterms:created xsi:type="dcterms:W3CDTF">2015-10-20T11:40:25Z</dcterms:created>
  <dcterms:modified xsi:type="dcterms:W3CDTF">2015-10-28T09:19:37Z</dcterms:modified>
</cp:coreProperties>
</file>