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306" r:id="rId3"/>
    <p:sldId id="290" r:id="rId4"/>
    <p:sldId id="293" r:id="rId5"/>
    <p:sldId id="294" r:id="rId6"/>
    <p:sldId id="275" r:id="rId7"/>
    <p:sldId id="296" r:id="rId8"/>
    <p:sldId id="298" r:id="rId9"/>
    <p:sldId id="300" r:id="rId10"/>
    <p:sldId id="301" r:id="rId11"/>
    <p:sldId id="302" r:id="rId12"/>
    <p:sldId id="304" r:id="rId13"/>
    <p:sldId id="305" r:id="rId14"/>
    <p:sldId id="303" r:id="rId15"/>
    <p:sldId id="270" r:id="rId16"/>
    <p:sldId id="281" r:id="rId17"/>
    <p:sldId id="282" r:id="rId18"/>
    <p:sldId id="283" r:id="rId19"/>
    <p:sldId id="284" r:id="rId20"/>
    <p:sldId id="285" r:id="rId21"/>
    <p:sldId id="286" r:id="rId22"/>
    <p:sldId id="271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94BD-E28D-4293-ADC6-8A1D7E2880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BAE0-86AF-4B3C-8756-6DBEC347D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BAE0-86AF-4B3C-8756-6DBEC347DC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6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utv.ru/brand/show/episode/129188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21" y="2158990"/>
            <a:ext cx="4774945" cy="332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462" y="404664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Итоговое сочинение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литературе в 11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 учебный год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19" y="602128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презентации: Коптяева  Татьяна Евгеньевна,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ГПА учителей русского языка и литературы г. Екатеринбурга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Краткий комментарий к тематическим направлениям, подготовленный специалистами ФГБНУ «ФИПИ»</a:t>
            </a:r>
          </a:p>
        </p:txBody>
      </p:sp>
      <p:pic>
        <p:nvPicPr>
          <p:cNvPr id="6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731631" cy="21782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872874"/>
            <a:ext cx="81018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«Время»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направление ориентировано на широкое осмысление времени как исторической и философской категории, воспринимаемой во взаимодействии сиюминутного и вечного, реального и воображаемого, личного и всеобщего, прошлого и будущего. В центре рассуждения – человек и время, общество и эпоха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Краткий комментарий к тематическим направлениям, подготовленный специалистами ФГБНУ «ФИПИ»</a:t>
            </a:r>
          </a:p>
        </p:txBody>
      </p:sp>
      <p:pic>
        <p:nvPicPr>
          <p:cNvPr id="6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731631" cy="21782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4612" y="1881809"/>
            <a:ext cx="79773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«Дом»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направление нацелено на размышление о доме как важнейшей ценности бытия, уходящей корнями в далекое прошлое и продолжающей оставаться нравственной опорой в жизни сегодняшней. Многозначное понятие «дом» позволяет говорить о единстве малого и большого, соотношении материального и духовного, внешнего и внутреннего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Краткий комментарий к тематическим направлениям, подготовленный специалистами ФГБНУ «ФИПИ»</a:t>
            </a:r>
          </a:p>
        </p:txBody>
      </p:sp>
      <p:pic>
        <p:nvPicPr>
          <p:cNvPr id="5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731631" cy="21782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4721" y="1988840"/>
            <a:ext cx="81934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«Любовь»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дает возможность посмотреть на любовь с различных позиций: родителей и детей, мужчины и женщины, человека и окружающего его мира. Речь пойдет о любви как явлении высоком, облагораживающем и возвышающем человека, о её светлых и трагических сторонах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Краткий комментарий к тематическим направлениям, подготовленный специалистами ФГБНУ «ФИПИ»</a:t>
            </a:r>
          </a:p>
        </p:txBody>
      </p:sp>
      <p:pic>
        <p:nvPicPr>
          <p:cNvPr id="5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731631" cy="21782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977932"/>
            <a:ext cx="81752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«Путь»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актуализирует  конкретное и символическое значение понятия «путь», нацеливая на нравственное и философское его осмысление. Диапазон размышлений широк: от дорожных впечатлений к раздумьям о судьбе человека, образе его жизни, выборе цели и средств ее достижения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Краткий комментарий к тематическим направлениям, подготовленный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специалистами ФГБНУ «ФИПИ»</a:t>
            </a:r>
          </a:p>
        </p:txBody>
      </p:sp>
      <p:pic>
        <p:nvPicPr>
          <p:cNvPr id="5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731631" cy="21782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772816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«Год литературы»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направление, с одной стороны, связано с проводимым в 2015 году в России чествованием литературы как величайшего культурного феномена, с другой – обращено к читателю, проживающему очередной год своей жизни с книгой в руках. Широта данной тематики требует от выпускника наличия определенного читательского кругозора и умения рассуждать о большой литературе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4148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сочинения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954" y="2701369"/>
            <a:ext cx="7950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Проверяют сочинения (изложения)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Комиссии образовательных организаций или экспертные комиссии, созданные на муниципальном/региональном уровне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61209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итогового сочинения или изложения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 или незачет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сдаче ЕГЭ допустят только учеников, получивших зачет</a:t>
            </a:r>
          </a:p>
        </p:txBody>
      </p:sp>
      <p:sp>
        <p:nvSpPr>
          <p:cNvPr id="8198" name="AutoShape 6" descr="data:image/jpeg;base64,/9j/4AAQSkZJRgABAQAAAQABAAD/2wCEAAkGBw8PDw8OEBANDw4QDw8ODg8ODw8NDQ8PFBUWFhQVFRQYHCkgGBooGxQUITEhJS0rLi4uFx81ODYsNygtLisBCgoKDg0OGxAQGy8kICUsMCwsLCwsLCwtNTQsLywsLCwsLCwsLCwsLywsLCwsLCwsLCwsLCwsLCwsLCwsLCwsLP/AABEIAMIBAwMBEQACEQEDEQH/xAAbAAEAAgMBAQAAAAAAAAAAAAAAAQIDBQYEB//EAD8QAAIBAwIDBQMKBAQHAAAAAAABAgMEERIhBTFBBhNRYXEigZEHFCMyQlJyobHBQ2LR4TOCkvEVFnOywtLw/8QAGwEBAAIDAQEAAAAAAAAAAAAAAAQFAQIDBgf/xAAxEQEAAgEDAwIDBwQDAQAAAAAAAQIDBBEhEjFBBVETIpEyYXGBobHRI8Hh8EJS8RT/2gAMAwEAAhEDEQA/APuIAAAAAAAAAAAAAAAAAAAAAAAAAAAAAAAAAAAAAAAAAAAAAAAAAAAAAAAAAAAAAAAAAAAAAAAAAAAAAAAAAAAAAAAAAAAAAB5rm8UPZS1S8Fsl6sg6vX0wfL3t7fy648M257Q8c7yt0cF5aW/3Km/qmp7xER+X+UiMOPzuxx4zKDxVitP34Z29Ym+D1uYt05q/nH8N50cXj+nPPtLb0qkZRUotSi1lNbpov6XresWrO8SgWrNZ2lY2YAAAAAAAAAAAAAAAAAAAAAAAAAAAAAAADBe1+7pyn1S29XsvzI+rzxgw2ye3+w6YsfXeKtVR5Ze7e7fizyeO02mbW5mU6/tDLJbZO1+I3c47tZxCSwV2WeUzBE7q9luIONZ2zfszTnT8prmvet/cXfomomJnDPbvH92vqOGJrGSO/aXWHpFOAAAAAAAAAAAAAAAAAAAAAAAAAAAAAAAGq7SyxQT6KpDPp/vgqfWt/wD5Z/GE3QRvl2+6WqoXiweWrk2Tb4eU1b7YzbNMwxXBy1V3dZOPMym48ezz8Dp1Z3lCrGEnSpzk5z5RS0yXv59C79JwXnLF4jiPLhr8tIxTSZ59ndyu/BfE9SoFPnUvL4AZaV1nZ7efQD0gAAAAAAAAAAAAAAAAAAAAAAAAABhq3VOH1pxXq1k4ZNThx8XtEfm3rivbtCkL+jLlVp/6kjFNXgv9m8T+bacGSO9Z+iOIWyr0Z0sr2o4T54lzT+ODOfFXPimk+TFknFeLez567qVOcqVRONSDxJP9V4o8Tm018dpraOYekpauSsWgd5lpLLbeElu2znXFMztDbaIjeW84dwTOJ193zVPovxePoej0Po9a7Xzcz7fz7qjU+oTPy4vr/DdxiksJJJcktki+iIiNoVczvzLHWrwgsykl6gaa/wC01Om9MITqz6Rjz9X1SMbwbSx0eO3Mnn5qlHzqJSMjc8J4/CpPuZqVKr0jPr6PkzWLRvs26Z23b02agAAAAAAAAAAAAAAAAAAAAAADxX1w17EXh/aa6LwKj1LWTT+ljnnzPskYccfalp7ucYroeayTEJ+KJtLR3E030I226ypEw8veyh9SUo/hk4/odseS9PszMfhLaaVt9qN2q45KrW0zc5znH2Vn2pY8M82S6575J2vO7WMdKR8sbOq7J8CdvBVa3tXElnHSlF9F5+LPSaPRVxR1zHzfso9XqpyT0xPH7uibSWXhJbtvZJFghOZ4j2toxnog5d2tpVklLfwguvqQr67HF+nv98JVdLea9UtdC7q3cn3eqjQTw5ve4qe/7C9NzfHlnNM9PFY8+Zc7UjH9rmW0suHwprEYpePVt+LfUlRER2cZndsKdJGWHg45TSVKp9uE04vzw/3SOd6xM1n729ZmIl19hV10qc/vQi/yN2rOAAAAAAAAAAAAAAAAAAAAABjr1FCLk+n5vocs+aMOObz4bUr1Ts01SeE5Pm92ePyZJtM3t3lYVrvxDmuL3+MtvkQ4ib2WmHHFYc9Liye+SRGCXXqg/wCIrxM/Bk6odB2Rte+k7iSzCD00/Bz6v3fuW/pWj3t8W3aO34/4VvqGo2r8Ovnu66TSWXslu2ehUz592m7SSrydGk2qKel42daS/wDEqdXqZtvSnbzKw0+GKR127+Iailb/AGpbvoukfQqpt4hLiJtO8uo7MVouEqf2oy1Y8Yv+5dem5Imk08wga3HMWi3h0EYlkhM0YgaHtBNzq06Md8Zm/V+xBfFy+Br5beHcWlLRThD7sYx+CMsMoAAAAAAAAAAAAAAAAAAAAAGr4lXzLR0ju/xf/fqee9W1PVeMUdo5n8UzBj2r1e7S8Ru1hpFDkvvxCxwYud3zftfxJ5VKL3e8vKJO0WH/AJSk579MdMOfp3EsYJ80hG65ZVWka9MM9cvrPYy9p/N6dttGpCO6ezk3vJ+uWyw9P1VbR8KeJjt9/wDlA1mC0T8TvEsXbHiE9HzajnXUag2ui5yfw/UsMsWmvTXvKJj2i29vDj3aqlUcHziklnwxnJRauvTfojtH+7rTD89eqfL1RWSF2d4h6LXVTnGpB4kuXg/FPyN8ea2O0WqxesXr02djw68jWjlbSX1o9U/6HpNNqaZ6717+YU2bDbFO09kcY4lC1oupLeT9mnBfWqVHyijtadocojdzvZ69p07m2dxJzrXVaTyuSnuov8CeIr+zOEZ6cR7y7fCtO8+z6aSHEAAAAAAAAAAAAAAAAAAAABEnhN+CyYmdo3ZiN5cXcXTll53k3J+8+f5M05LTafM7vQ48UV4aTiNacU3u1h8t2Zx1iZSo2h81u7h1akpvm3y8F0Rf46dNYrCuvfqtMy9PDuHV6zSp0qs8vC0Qk1n15G01tPEQxvEd5dvwfsFVliVw1SWU1CLUpvxy+S/M74tDe3N+HDJrKRxXlur/AIbFV5PVpqOMalKcHpm5JqMovG3WLz/N5EzJocWSertPvCLTV5KR0949mOytXKpOpKWt6mk8beePeTEVl4vwVV4qUcRrRXsvpJfdZF1WljNG8d0nT6icc7T2c7TjKEnCacZx2afM89lx2pO0wt62i0bw99NEdrL0wcqS75NwUft9PTz9CTpa5ZyR8Lv/AL3cstqRWevs1vFr+dzLvpQn3dPMKcIRcpuT5pY+28LL+yvzu8+Wbx0x28zH7R/dBxY9p3n8v5l6eynAbi5uqVzVpTp0qUo1HKpFwzp+pTpp74zjf16kXTYMuTLF7RtEf7CVmy0pj6azvMvqRcqsAAAAAAAAAAAAAAAAAAAABEllY8djExvGxHD5hxrjVtZznTq1Y6oSa0w9ubXTZeXieLn0zP8AEmlY4ie/h6Ouek0i3u2NtCNanGpHeMoqS26NZRCmlqzMT4bTl2fPe23Au5n38ZS7ucsTj0hN+nRl/wCl6qLx8Oe8fq45af8AKHQ/JZx1KnVtaj/wnGdJt793PZx90sf6i9xSq9VXaYmHVXnaanhqn7Wz3I2X1HBj433n7jHost+dtvxaWne3FxVVdR+hpzdKT6qU4tx92Yr4oxp9ZbNfeI+XfZtm0tcVeZ57t5wyKdOLjusIsImJjeEKYmOJbCMTLDx8Y4fTq03KWIzgm4z6ryfivIi6rBTLSd+8eUjT5bUtx2nw5VX1OjhVMynz7qL9v/M/sr138ilpobT82SemPv7/AEWGTUV36acy3thw664lolWSt7SDzCEFpbX8ud/8z39C2x4t69NY6a/rP8fur7Wis7zzP6O1srOnQhGnTiowisJImVrFY2hxmZmd5egywAAAAAAAAAAAAAAAAAAAB5OI8Tt7aHeV61KjDxqTUc+nj7jEzEMxWZ7OD438rVtTzC0pVLmfJTnmlRz7/afwRznLHhIppbT9rhwXGu2PE73KqV3RpP8AhUPoo482vafvZym8ylUwUr4c5phH+Z+Zq6vpXYfi+u0Uc70pOk/wreP5PHuPMepYpx55mO1uUrHWL1/Bj7WV4zt6kG17S2/F0/M56GJrmrZ2yRtjmHJcEpd1JtSlmS0t8ts5/YuNVqJtXprwiYsXO9nWUF7PuKW3dPh3HYWzjKxnqWVWq1G/RYiv+09P6XTbBv7yovULb5tvaHnveDXNCTlR1Si3l6MNP1g+voTZx871nb9voiRfjaY3ebvb97KOH/0Hn9Tbpt/2/Rr1V9v1X/5fvbhfS1amH95qnFe6O4tWduO5FuW14P2OtbdqUl3s1unJeyn5ROdNPWs9VuZ95bWyzMbRxDokju5pAAAAAAAAAAAAAAAAAAFZySTbaSW7beEl6gcnx35RuG2uYqq7mqtu7t8VN/Of1V8TSbxDtTBezguL/KVxK5zG2hC0pv7S+krY/FJYXuRynLM9kmmmrHflx13mpN1LitUrVHzc5yqS+LOc8pEREdnnlcpbQSX6hndays7i6noo06tab6U4uWPXHIzFZlpbJEd3c8C+Sa6q4ldVIW8OsI4q1v8A1X5nWMXujX1Ps21LgNvZqdOn3n1mpTc25SabSb6Hj9ZqcmXNMT4mYj6rjTV2rvHlyfGp66vdwUnjxeyJOCOmvVLbJO87Qmz4VU2a5+gvnqzXFMNqpSpx0zTTx8SNxad4dOz6j2Qp6bC25bw17fzNy/c9Zoq9OCsfc85q7b5rfi3BKRwAAAAAAAAAAAAAAAAAAAAAABx/yq2Eq3DpYlKMaVWnVq6c701mMsrqlqz7jnkj5XfTzEX5fE3VoU9oR1P70v6EdYvPVvJzeN99kl/QbMTaIb/gfYLiV5iSpOjTf8S4zTWPKP1n8DpGOZcL56w+h8C+Sizo4lczndT5uP8AhUc+i3fxOkY4hGtntPZ3VlY0aEFTo06dKC5RpxUF+R02cZmZ7vQGHzbtXN0alZPpJyXmpbr9TxmpwTXVXrPvv9eXo9NeJw1mPb9nOdl7NV5SnLduRjVXmkRWG9J2ibO4o8KjGOUiH8O0xvLjbUzM7NLx+0Tpy8YpteqM4bdN9kmluqGHsF2yjRmrSvLFCb+im+VKb6P+Vv4P1PT6HPOP+nbt4Veswxf56931QuFUAAAAAAAAAAAAAAAAAAAAAAAMdejGpCVOaUoTi4Si+Ti1hoETs+X23yQR76bq3L+b6m6cacfpXDopSeyfxOUYkqdTMx2dzwTsnYWWO5oQU1/En9JV/wBT5e46RWIcLXtbu3ZloAAAHPdr+znz2nmElCvFYi5Z0TX3ZY/UhavR1zbWji0JWm1M4uJ7S5Ls32bu7KrL5wqahNexomp5kufoUHqWntj6Zt5WGPPW9ZirrpyWnBDm3y7OMRzu5vjdRaZejI1ObrPDG0PllGOX5F/adkevL652A7Qy0QtK8s4SjQqSe7XSEn+j9xL0WuibfCv+U/2Q9XpNo+JT8/5d2W6sAAAAAAAAAAAAAAAAACAAAAAAAAAAAAAAaHjtX6aEfuwz75P+x5f13JvmrX2j9/8AxZ6Ov9OZ95a24uNilmyZTHy5vi8atZOjRWurOMlCOcZeG/2JOjxTkyREJOS0Y8czLg7Km84aaaeGmsNNc014lpl4R8XLt+C22YFRmv8AMl9ofQOAcTc13NR/SxXsyf8AEiv3PSel+o/Hj4d/tR+v+fdR6zSxSeunaf0bkuEAAAAAAAAAAAAAAAAAAIyAyAyAyBGQGQGQIyA1ANQEagOW4nW1V6r8Gor3L+uTxXqmTr1V/u4+i801NsNfq1lzUK+OUylWhnfVKVZVaU9E6abUsRljO3JrHVljpslsUxavdnLSuSOm3Zzt/wAV7+772cacZzwpypx0RnP7zXiywzWtlr1T3RsVK456Y7O+7O0lpSfVFJO1r7S66iZiOGyu4OGJxeJReYtdGhvbFeL17w4Yp6vlt2l0tjdqrThUW2qOWvB8mvjk9zp80ZsVckeYUubHOO80nwz6zs5p1ANQE5AZAZAZAnIDIDIDIDIEgAK5AjIDIEZAjUBGoCNYEOYFXUAq6oFXXQGOV0lv4bmJnaN2Yjfhysqmcy+83L47nz3JfrvNveZl6WK7REezw3lTCZmkcutYcjxG7xGpvvJ49y/3LPFj3mGl7bNFQipzXqTbT01R68y+mcEm4Qim84SKHLPz7pOSvVD3X14tLNN5tLnixbS2/AK2m3pp83qnjwUm2vyPbenY5x6akT+P15UmtvFs9pj8Po2SuUTUVZXAFlXAsqwEqqBZVALKYE6wJ1ATqAnIDIE5AZApkCMgQ5AVcgKuYFHMCjqgYpVgMUq4GGdyB56l2B47i82azzTRw1MTOG8V77T+zph2+JXf3h5M7HgXpduWo4vWxFkjDXeXTw5m64bGay86msvDxuezw6ekYq1tHh5vLqLTktas+Wu/4dOnLVF5x0Zpk0VLRtE7N8estWeY3b6z47OCSlSnt1jiSKjL6Lkmd6zErCnqWKftRMPTS4o601qp1FBbvKSz/Y7aX0bpt1ZZ/KHLP6lE12xx+bqLW/ykXyoe+ndMDPC4AzRrgZI1gMsawGSNUC6qAZFUAspgWUwLKQFlICdQE5Ao2BVsCrkBRyApKQGKUwMUpgYJzAwTmB56kmB5auQPDcQm+QGvde5hlOEZx6PViXvKPU+i0vfqxztv4WmD1Ga12vG/3tbeRuKrWYqMfXU2ddJ6VXDPVed2uo9Rm9emkbLQtZ9S3VrPC08gPRCzXgB6aVql0A9dKngD1QAzwYGaMgMsZAZoyAyxkBkjIDJGQGRSAupAXUgLKQFkwJyBDYFWwKNgY5MDHJgY5AYpAYpIDFKIGKUAKOmBjdECkrZMDG7NeAFXZLwAj5ogLK2AsrcC6ogXjSAyRpgZIwAyRiBkjEDJFAZEBkQF0BdAXQFkBZMCwBgUYFWBRoCjQFGgMbiBRwAq6YFHTAjugI7oCO6Ad0BHcgR3IDuQHcgSqQEqkBZUgLKmBZQAsoAXUQLKIF0gLJAXSAsgLICUBYCWBDQFWgKtAVcQKuIFXECrgBDgBGgCNAEaAHdgNADQBHdgO7Ad2A7sCdADQBOgCdAFlECVECVECyiBKQFkgJSAskBKAkCwEYAjAENAVwBGAIwA0gRpAjSA0gRpAaQGkBpAjSA0gNADSBOkBpAaQJ0gTpAaQJwBOAJwBOAJwBOAJwAAsBAEAQAAgCAIAAAIAAAAEAAAAAAAkAAAASBIBASAAkCUBI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367" y="4251842"/>
            <a:ext cx="2175843" cy="21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оценивания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918787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Сочинение оценивается по пяти критериям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Критерии №1 и №2 являются основными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034" y="1948770"/>
            <a:ext cx="628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№1 «Соответствие теме»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7544" y="2433082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№2 «Аргументация.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Привлечение литературного материала»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7544" y="3172906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№3 «Композиция»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7544" y="3604954"/>
            <a:ext cx="4643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№4 «Качество речи»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7544" y="4037002"/>
            <a:ext cx="4357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№5 «Грамотность»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4704" y="4725144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получения «зачета» за итоговое сочинение необходимо получить «зачет» по критериям №1 и №2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(выставление «незачета» по одному из этих критериев автоматически ведет к «незачету» за работу в целом), а также дополнительно «зачет» хотя бы по одному из других критериев (№3-№5)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815" y="2148825"/>
            <a:ext cx="2138926" cy="213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1. Соответствие теме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959237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Данный критерий нацеливает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проверку содержания сочинения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Выпускник рассуждает на предложенную тему, выбрав путь её раскрытия (например, отвечает на вопрос, поставленный в теме, или размышляет над предложенной проблемой, или строит высказывание на основе связанных с темой тезисов и т.п.)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«Незачет» ставится только при условии, если сочинение не соответствует теме или в нем не прослеживается конкретной цели высказывания, т.е. коммуникативного замысла (во всех остальных случаях выставляется «зачет»)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367" y="4251842"/>
            <a:ext cx="2175843" cy="21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2. Аргументация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Привлечение литературного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материала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412776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Данный критерий нацеливает на проверку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умения использовать литературный материал для построения рассуждения на предложенную тему и для аргументации  своей позиции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Выпускник строит рассуждение, привлекая для аргументации не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менее одного произведения отечественной или мировой литературы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избирая свой путь использования литературного материала; показывает разный уровень осмысления литературного материала: от элементов смыслового анализа (например, тематика, проблематика, сюжет, характеры и т.п.) до комплексного анализа художественного текста в единстве формы и содержания и его интерпретации в аспекте выбранной темы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«Незачет» ставится при условии, если сочинение написано без привлечения литературного материала, или в нем существенно искажено содержание произведения, или литературные произведения лишь упоминаются в работе, не становясь опорой для рассуждения (во всех остальных случаях выставляется «зачет»)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3. Композиция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1154979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Данный критерий нацеливает на проверку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умения логично выстраивать рассуждение на предложенную тему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Выпускник аргументирует высказанные мысли, стараясь выдерживать соотношение между тезисом и доказательствами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«Незачет» ставится при условии, если грубые логические нарушения мешают пониманию смысла сказанного или отсутствует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тезисно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-доказательная часть (во всех остальных случаях выставляется «зачет»)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367" y="4251842"/>
            <a:ext cx="2175843" cy="21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6880"/>
            <a:ext cx="2989571" cy="298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809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295" y="1412776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О сколько нам открытий чудных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 Готовят просвещенья дух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 И Опыт, </a:t>
            </a:r>
            <a:r>
              <a:rPr lang="ru-RU" sz="32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сын </a:t>
            </a:r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ошибок трудных,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 И Гений, </a:t>
            </a:r>
            <a:r>
              <a:rPr lang="ru-RU" sz="32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 парадоксов  </a:t>
            </a:r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друг,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И </a:t>
            </a:r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Случай, бог </a:t>
            </a:r>
            <a:r>
              <a:rPr lang="ru-RU" sz="32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изобретатель…</a:t>
            </a:r>
            <a:endParaRPr lang="ru-RU" sz="3200" b="1" dirty="0">
              <a:solidFill>
                <a:srgbClr val="002060"/>
              </a:solidFill>
              <a:latin typeface="Mistral" panose="03090702030407020403" pitchFamily="66" charset="0"/>
            </a:endParaRPr>
          </a:p>
          <a:p>
            <a:endParaRPr lang="ru-RU" sz="3200" b="1" dirty="0">
              <a:solidFill>
                <a:srgbClr val="002060"/>
              </a:solidFill>
              <a:latin typeface="Mistral" panose="03090702030407020403" pitchFamily="66" charset="0"/>
            </a:endParaRP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Mistral" panose="03090702030407020403" pitchFamily="66" charset="0"/>
              </a:rPr>
              <a:t>октябрь — ноябрь 1829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Эпиграф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9113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4. Качество речи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950525"/>
            <a:ext cx="807249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Данный критерий нацеливает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проверку речевого оформления текста сочинения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Выпускник точно выражает мысли, используя разнообразную лексику и различные грамматические конструкции, при необходимости уместно употребляет термины, избегает речевых штампов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«Незачет» ставится при условии, если низкое качество речи существенно затрудняет понимание смысла сочинения (во всех остальных случаях выставляется «зачет»)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9376" y="4509120"/>
            <a:ext cx="2063152" cy="206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1402904"/>
            <a:ext cx="778674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Данный критерий позволяет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оценить грамотность выпускника.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«Незачет» ставится, если речевые, грамматические, а также орфографические и пунктуационные ошибки, допущенные в сочинении, затрудняют чтение и понимание текста (в сумме более 5 ошибок на 100 слов)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6257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Критерий №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5. Грамотность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367" y="4251842"/>
            <a:ext cx="2175843" cy="21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Сохранность работ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026" y="1340768"/>
            <a:ext cx="8320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сообщает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написанные школьниками сочинения сразу же будут сканироваться и размещаться в региональных и федеральной информационных системах обеспечения проведения ЕГЭ, доступ к которым будут иметь все вузы страны. Выпускнику при этом будет предоставлено право при подаче документов в приемные комиссии вузов самому решить, присовокуплять ли написанное сочинение к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то же время вузы при объявлении условий приема должны будут указать, станут ли они учитывать выпускные сочинения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shans-online.com/images/news/2012/12/50ceca026be69.jpg"/>
          <p:cNvPicPr>
            <a:picLocks noChangeAspect="1" noChangeArrowheads="1"/>
          </p:cNvPicPr>
          <p:nvPr/>
        </p:nvPicPr>
        <p:blipFill>
          <a:blip r:embed="rId2" cstate="print"/>
          <a:srcRect b="14122"/>
          <a:stretch>
            <a:fillRect/>
          </a:stretch>
        </p:blipFill>
        <p:spPr bwMode="auto">
          <a:xfrm>
            <a:off x="5436096" y="4203090"/>
            <a:ext cx="31889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94365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Чем сердце успокоится…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90848" y="908720"/>
            <a:ext cx="642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Программа «Мнение» эфир от 31.08.2015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339" y="4365104"/>
            <a:ext cx="8535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тем для итоговых сочинений увеличивает возможности учеников и сокращает возможности создателей интернет-шпаргалок", - считает телеканала Наталия Солженицына - председатель Совета по вопросам проведения итогового сочинения в выпускных классах. Она объявила темы сочинений нового учебного года. В программе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«Мнение» (от 31 августа 2015 года) принял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министр образования и науки Дмитрий Ливанов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8960" y="3882534"/>
            <a:ext cx="153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Д.В. Ливанов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51"/>
            <a:ext cx="1670544" cy="20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621" y="3882534"/>
            <a:ext cx="1890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Солженицына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18" y="1721669"/>
            <a:ext cx="2254605" cy="20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5103" y="3810526"/>
            <a:ext cx="208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С.В. Волков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3" y="1702474"/>
            <a:ext cx="2086566" cy="20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29417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Итоговое сочинение (изложение) как допуск к ЕГЭ выпускников образовательных организаций, реализующих программы среднего общего образования, впервые введено в 2014-2015 учебном году.  Основные цели его введения: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введения сочинения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литературе в 11 классе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52936"/>
            <a:ext cx="80528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изучению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 грамотно излагать свои мысли и выражать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позицию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выпускника самостоятельно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мыслить, аргументировать свои выводы с опорой на литературные произведения как русской, так и мировой литературы, как входящих в школьную программу, так и выходящих за ее рамки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ttp://ru.photofunia.com/output/6/1/c/I/H/cIHil46Fnjmkt_PW36DscQ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7517"/>
          <a:stretch>
            <a:fillRect/>
          </a:stretch>
        </p:blipFill>
        <p:spPr bwMode="auto">
          <a:xfrm>
            <a:off x="3059832" y="1112368"/>
            <a:ext cx="2743721" cy="2892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написания и пересдачи, место проведения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43180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пишут итоговое сочинение (изложение) в своей школе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среду декабря 2015 года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«незачета» у них будет возможность переписать работу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среды февраля и мая 2016 года</a:t>
            </a:r>
          </a:p>
        </p:txBody>
      </p:sp>
    </p:spTree>
    <p:extLst>
      <p:ext uri="{BB962C8B-B14F-4D97-AF65-F5344CB8AC3E}">
        <p14:creationId xmlns:p14="http://schemas.microsoft.com/office/powerpoint/2010/main" val="28536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u.photofunia.com/output/6/2/B/e/7/Be7J1-NI37HiqQ0PTRHW4A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12142" t="1512" r="2143"/>
          <a:stretch>
            <a:fillRect/>
          </a:stretch>
        </p:blipFill>
        <p:spPr bwMode="auto">
          <a:xfrm>
            <a:off x="3635896" y="2539953"/>
            <a:ext cx="2242945" cy="23294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работы и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для написания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366" y="5229200"/>
            <a:ext cx="8305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Максимальное количество слов в сочинении не устанавливается: в определении объема своего сочинения выпускник должен исходить из того, что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всю работу отводится 3 часа 55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минут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61679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выставлении оценки учитывается объем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сочинения.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Рекомендуемое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количество слов – 350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Если в сочинении менее 250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слов (в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подсчёт включаются все слова, в том числе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служебные),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такая работа считается невыполненной и оценивается 0 баллов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свободы в сочинении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09120"/>
            <a:ext cx="8283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Опора на художественное произведение при написании сочинения подразумевает не просто ссылку на тот или иной художественный текст, но и обращение к нему на уровне аргументации, использования примеров, связанных с проблематикой и тематикой произведений, системой действующих лиц и т.д.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ru.photofunia.com/output/6/1/P/z/m/PzmVFJrR_pzhhxBIj8dVVQ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5000" t="3024" r="5714"/>
          <a:stretch>
            <a:fillRect/>
          </a:stretch>
        </p:blipFill>
        <p:spPr bwMode="auto">
          <a:xfrm>
            <a:off x="3285595" y="1196752"/>
            <a:ext cx="2429934" cy="27674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8592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сочинение-эссе, которое выпускники пишут при сдаче ЕГЭ по русскому языку, также сохранится, уточнили в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Сохранится сочинение и в ЕГЭ по литературе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Соотнесенность итогового сочинения 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по русскому языку и литературе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uprobrbkmr.ru/New_2014/ege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96450"/>
            <a:ext cx="2561508" cy="2561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3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197" y="1114071"/>
            <a:ext cx="8209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Экзаменационный комплект включает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тем сочинений из закрытого перечня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 одной теме от каждого открытого тематического направления)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составлении тем сочинений осуществляется опора на следующие принципы: посильность, ясность и точность постановки проблемы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Важно отметить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литературоцентричность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итогового сочинения, обусловленную традициями российской школы, в которой чтению и изучению художественной литературы всегда отводилось важное место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составлению тем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Тематические направления итогового сочинения в выпускных классах на учебный год 2015/2016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731631" cy="21782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1646" y="1599285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1.Время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2.Дом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3.Любовь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4.Путь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Год литературы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42172" y="174652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1595" y="246660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821595" y="3171570"/>
            <a:ext cx="978408" cy="25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830046" y="390676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237268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Концепты русской культуры,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нравственно-философские, ценностные понятия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1408</Words>
  <Application>Microsoft Office PowerPoint</Application>
  <PresentationFormat>Экран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44-2</cp:lastModifiedBy>
  <cp:revision>76</cp:revision>
  <dcterms:modified xsi:type="dcterms:W3CDTF">2015-10-03T16:55:31Z</dcterms:modified>
</cp:coreProperties>
</file>