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2"/>
  </p:sldMasterIdLst>
  <p:notesMasterIdLst>
    <p:notesMasterId r:id="rId22"/>
  </p:notesMasterIdLst>
  <p:handoutMasterIdLst>
    <p:handoutMasterId r:id="rId23"/>
  </p:handoutMasterIdLst>
  <p:sldIdLst>
    <p:sldId id="264" r:id="rId3"/>
    <p:sldId id="281" r:id="rId4"/>
    <p:sldId id="282" r:id="rId5"/>
    <p:sldId id="293" r:id="rId6"/>
    <p:sldId id="304" r:id="rId7"/>
    <p:sldId id="287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292" r:id="rId17"/>
    <p:sldId id="290" r:id="rId18"/>
    <p:sldId id="291" r:id="rId19"/>
    <p:sldId id="313" r:id="rId20"/>
    <p:sldId id="314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78" y="99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29.10.2019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29.10.2019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621" y="5349903"/>
            <a:ext cx="1150320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7868" y="4853412"/>
            <a:ext cx="11274663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7868" y="3886200"/>
            <a:ext cx="11274663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69943" y="6473952"/>
            <a:ext cx="101167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29.10.2019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1619" y="549277"/>
            <a:ext cx="2437765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41" y="549277"/>
            <a:ext cx="832903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29.10.2019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29.10.2019</a:t>
            </a:fld>
            <a:endParaRPr lang="ru-RU" noProof="0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3956" y="76201"/>
            <a:ext cx="3859795" cy="288925"/>
          </a:xfrm>
        </p:spPr>
        <p:txBody>
          <a:bodyPr/>
          <a:lstStyle/>
          <a:p>
            <a:endParaRPr lang="ru-RU" noProof="0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69943" y="6473952"/>
            <a:ext cx="1011672" cy="246888"/>
          </a:xfrm>
        </p:spPr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621" y="3444903"/>
            <a:ext cx="1150320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7868" y="1676400"/>
            <a:ext cx="11274663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571" y="2947086"/>
            <a:ext cx="11579384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231" y="457200"/>
            <a:ext cx="11579384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294" y="1600200"/>
            <a:ext cx="558654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5986" y="1600200"/>
            <a:ext cx="5789692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29.10.2019</a:t>
            </a:fld>
            <a:endParaRPr lang="ru-RU" noProof="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294" y="5410200"/>
            <a:ext cx="1147781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161" y="666750"/>
            <a:ext cx="571925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1754" y="666750"/>
            <a:ext cx="572149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161" y="1316038"/>
            <a:ext cx="571925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6692" y="1316038"/>
            <a:ext cx="5716559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29.10.2019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69943" y="6477000"/>
            <a:ext cx="1015735" cy="246888"/>
          </a:xfrm>
        </p:spPr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621" y="6019801"/>
            <a:ext cx="1150320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231" y="457200"/>
            <a:ext cx="11579384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29.10.2019</a:t>
            </a:fld>
            <a:endParaRPr lang="ru-RU" noProof="0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29.10.2019</a:t>
            </a:fld>
            <a:endParaRPr lang="ru-RU" noProof="0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621" y="5849118"/>
            <a:ext cx="1150320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441" y="5486400"/>
            <a:ext cx="11274663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442" y="609600"/>
            <a:ext cx="4010039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5492" y="609600"/>
            <a:ext cx="7118612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29.10.2019</a:t>
            </a:fld>
            <a:endParaRPr lang="ru-RU" noProof="0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2383" y="616634"/>
            <a:ext cx="6703854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29.10.2019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7868" y="4993760"/>
            <a:ext cx="7821163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7868" y="5533218"/>
            <a:ext cx="7821163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621" y="1050899"/>
            <a:ext cx="1150320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294" y="1554163"/>
            <a:ext cx="11579384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3751" y="76201"/>
            <a:ext cx="3351927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29.10.2019</a:t>
            </a:fld>
            <a:endParaRPr lang="ru-RU" noProof="0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4515" y="76201"/>
            <a:ext cx="4469236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69943" y="6477001"/>
            <a:ext cx="1015735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294" y="457200"/>
            <a:ext cx="11579384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621" y="1050899"/>
            <a:ext cx="1150320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621" y="1057987"/>
            <a:ext cx="1150320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788" y="1196752"/>
            <a:ext cx="11274663" cy="1222375"/>
          </a:xfrm>
        </p:spPr>
        <p:txBody>
          <a:bodyPr>
            <a:normAutofit/>
          </a:bodyPr>
          <a:lstStyle/>
          <a:p>
            <a:pPr defTabSz="1216152">
              <a:spcBef>
                <a:spcPts val="0"/>
              </a:spcBef>
            </a:pPr>
            <a:r>
              <a:rPr lang="ru-RU" b="1" dirty="0"/>
              <a:t>Структура современного урока в соответствии с требованиями ФГОС</a:t>
            </a: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804" y="5517232"/>
            <a:ext cx="11274663" cy="914400"/>
          </a:xfrm>
        </p:spPr>
        <p:txBody>
          <a:bodyPr>
            <a:normAutofit fontScale="55000" lnSpcReduction="20000"/>
          </a:bodyPr>
          <a:lstStyle/>
          <a:p>
            <a:pPr marL="0" indent="0" algn="r">
              <a:spcBef>
                <a:spcPts val="0"/>
              </a:spcBef>
              <a:buNone/>
            </a:pPr>
            <a:endParaRPr lang="ru-RU" sz="2800" b="0" i="0" dirty="0" smtClean="0">
              <a:solidFill>
                <a:srgbClr val="374C81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800" b="0" i="0" dirty="0" smtClean="0">
                <a:solidFill>
                  <a:srgbClr val="374C81"/>
                </a:solidFill>
              </a:rPr>
              <a:t>Чуксина Татьяна </a:t>
            </a:r>
            <a:r>
              <a:rPr lang="ru-RU" sz="2800" b="0" i="0" dirty="0" smtClean="0">
                <a:solidFill>
                  <a:srgbClr val="374C81"/>
                </a:solidFill>
              </a:rPr>
              <a:t>Александровна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800" dirty="0" err="1" smtClean="0">
                <a:solidFill>
                  <a:srgbClr val="374C81"/>
                </a:solidFill>
              </a:rPr>
              <a:t>Зам.директора</a:t>
            </a:r>
            <a:r>
              <a:rPr lang="ru-RU" sz="2800" dirty="0" smtClean="0">
                <a:solidFill>
                  <a:srgbClr val="374C81"/>
                </a:solidFill>
              </a:rPr>
              <a:t> по УД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800" b="0" i="0" dirty="0" smtClean="0">
                <a:solidFill>
                  <a:srgbClr val="374C81"/>
                </a:solidFill>
              </a:rPr>
              <a:t>МБОУ СОШ №112</a:t>
            </a:r>
            <a:endParaRPr lang="ru-RU" sz="28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Структура урока «открытия» новых знаний по </a:t>
            </a:r>
            <a:r>
              <a:rPr lang="ru-RU" b="1" dirty="0" smtClean="0"/>
              <a:t>ФГОС: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6882" y="1701800"/>
            <a:ext cx="7488832" cy="51562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b="1" dirty="0" smtClean="0"/>
              <a:t>Реализация проекта. Путем обсуждения различных вариантов, предложенных учащимися, выбирается оптимальный способ действий, который используется для решения исходной задачи, вызвавшей затруднение.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56688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Структура урока «открытия» новых знаний по </a:t>
            </a:r>
            <a:r>
              <a:rPr lang="ru-RU" b="1" dirty="0" smtClean="0"/>
              <a:t>ФГОС: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2" y="2132856"/>
            <a:ext cx="6120680" cy="518457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/>
              <a:t>Первичное </a:t>
            </a:r>
            <a:r>
              <a:rPr lang="ru-RU" sz="2800" b="1" dirty="0"/>
              <a:t>закрепление</a:t>
            </a:r>
            <a:r>
              <a:rPr lang="ru-RU" sz="2800" dirty="0"/>
              <a:t>. Учащиеся решают типовые задания на новый способ действий, проговаривая алгоритм решения вслух.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1623814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Структура урока «открытия» новых знаний по </a:t>
            </a:r>
            <a:r>
              <a:rPr lang="ru-RU" b="1" dirty="0" smtClean="0"/>
              <a:t>ФГОС: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0356" y="1628800"/>
            <a:ext cx="6048672" cy="51562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/>
              <a:t>Самостоятельная </a:t>
            </a:r>
            <a:r>
              <a:rPr lang="ru-RU" sz="2800" b="1" dirty="0"/>
              <a:t>работа с самопроверкой по эталону</a:t>
            </a:r>
            <a:r>
              <a:rPr lang="ru-RU" sz="2800" dirty="0"/>
              <a:t>. Ученики уже самостоятельно выполняют задания нового типа и сами проверяют правильность решения, сравнивая с эталоном.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1988840"/>
            <a:ext cx="4764974" cy="450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Структура урока «открытия» новых знаний по </a:t>
            </a:r>
            <a:r>
              <a:rPr lang="ru-RU" b="1" dirty="0" smtClean="0"/>
              <a:t>ФГОС: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0" y="1701800"/>
            <a:ext cx="10868883" cy="51562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b="1" dirty="0" smtClean="0"/>
              <a:t>Включение </a:t>
            </a:r>
            <a:r>
              <a:rPr lang="ru-RU" b="1" dirty="0"/>
              <a:t>в систему знаний и повторение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3314126"/>
            <a:ext cx="2592288" cy="3419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3343862"/>
            <a:ext cx="4170570" cy="3294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36" y="3355759"/>
            <a:ext cx="2691954" cy="33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Структура урока «открытия» новых знаний по </a:t>
            </a:r>
            <a:r>
              <a:rPr lang="ru-RU" b="1" dirty="0" smtClean="0"/>
              <a:t>ФГОС: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0" y="1556792"/>
            <a:ext cx="10868883" cy="51562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b="1" dirty="0" smtClean="0"/>
              <a:t>Рефлексия </a:t>
            </a:r>
            <a:r>
              <a:rPr lang="ru-RU" b="1" dirty="0"/>
              <a:t>учебной деятельности на уроке</a:t>
            </a:r>
            <a:r>
              <a:rPr lang="ru-RU" dirty="0"/>
              <a:t>. Ученики напоминают себе новое содержание, изученное на уроке.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09120"/>
            <a:ext cx="3131840" cy="2348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5980" y="3411500"/>
            <a:ext cx="2926987" cy="2195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2600" y="4581128"/>
            <a:ext cx="3035829" cy="2276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4452" y="3411500"/>
            <a:ext cx="2925144" cy="2195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14692" y="4581128"/>
            <a:ext cx="2971245" cy="22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Структура урока рефлексии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 ФГОС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0156" y="1473200"/>
            <a:ext cx="7842474" cy="52993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Уроки </a:t>
            </a:r>
            <a:r>
              <a:rPr lang="ru-RU" dirty="0"/>
              <a:t>рефлексии могут ставить цель повторения, закрепления или обобщения учебного материала. </a:t>
            </a:r>
          </a:p>
          <a:p>
            <a:r>
              <a:rPr lang="ru-RU" dirty="0"/>
              <a:t>Структура такого урока похожа на содержание уроков развивающего контроля, но все укладывается в один урок. </a:t>
            </a:r>
          </a:p>
          <a:p>
            <a:r>
              <a:rPr lang="ru-RU" dirty="0"/>
              <a:t>Структура уроков по ФГОС в начальной и основной школе схожа, но в основной школе должно уделяться больше внимания коллективным способам обучения, ведь девиз здесь — «Учимся учиться в общении».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794408"/>
            <a:ext cx="4032408" cy="41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4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20" y="44624"/>
            <a:ext cx="11071516" cy="780504"/>
          </a:xfrm>
        </p:spPr>
        <p:txBody>
          <a:bodyPr>
            <a:normAutofit/>
          </a:bodyPr>
          <a:lstStyle/>
          <a:p>
            <a:pPr lvl="0"/>
            <a:r>
              <a:rPr lang="ru-RU" alt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уроков развивающего </a:t>
            </a:r>
            <a:r>
              <a:rPr lang="ru-RU" alt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568522"/>
              </p:ext>
            </p:extLst>
          </p:nvPr>
        </p:nvGraphicFramePr>
        <p:xfrm>
          <a:off x="117748" y="825128"/>
          <a:ext cx="11719587" cy="47053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2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4298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1 урок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Мотивация </a:t>
                      </a:r>
                      <a:r>
                        <a:rPr lang="ru-RU" sz="1800" dirty="0">
                          <a:effectLst/>
                        </a:rPr>
                        <a:t>к контрольно-коррекционным действиям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Требуется</a:t>
                      </a:r>
                      <a:r>
                        <a:rPr lang="ru-RU" sz="1800" dirty="0">
                          <a:effectLst/>
                        </a:rPr>
                        <a:t>, чтобы ученики подготовились к контрольной, осознали ее необходимость, чувствовали себя уверенно.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5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Актуализация </a:t>
                      </a:r>
                      <a:r>
                        <a:rPr lang="ru-RU" sz="1800" dirty="0">
                          <a:effectLst/>
                        </a:rPr>
                        <a:t>и пробное действие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Проводится </a:t>
                      </a:r>
                      <a:r>
                        <a:rPr lang="ru-RU" sz="1800" dirty="0">
                          <a:effectLst/>
                        </a:rPr>
                        <a:t>актуализация знаний по теме. Выполняется контрольная работа. Затем проводится самопроверка по эталону. Ученики проверяют свои работы и ставят себе оценки, но не исправляют ошибки.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284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В промежутке между двумя уроками учитель сам проверяет работы и выставляет за них оценки.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5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20" y="44624"/>
            <a:ext cx="11071516" cy="780504"/>
          </a:xfrm>
        </p:spPr>
        <p:txBody>
          <a:bodyPr>
            <a:normAutofit/>
          </a:bodyPr>
          <a:lstStyle/>
          <a:p>
            <a:pPr lvl="0"/>
            <a:r>
              <a:rPr lang="ru-RU" alt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уроков развивающего </a:t>
            </a:r>
            <a:r>
              <a:rPr lang="ru-RU" alt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599079"/>
              </p:ext>
            </p:extLst>
          </p:nvPr>
        </p:nvGraphicFramePr>
        <p:xfrm>
          <a:off x="261763" y="825128"/>
          <a:ext cx="11575572" cy="44911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8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9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762">
                <a:tc row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2 </a:t>
                      </a:r>
                      <a:r>
                        <a:rPr lang="ru-RU" sz="1800" dirty="0">
                          <a:effectLst/>
                        </a:rPr>
                        <a:t>урок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Локализация </a:t>
                      </a:r>
                      <a:r>
                        <a:rPr lang="ru-RU" sz="1800" dirty="0">
                          <a:effectLst/>
                        </a:rPr>
                        <a:t>затруднений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Ученики </a:t>
                      </a:r>
                      <a:r>
                        <a:rPr lang="ru-RU" sz="1800" dirty="0">
                          <a:effectLst/>
                        </a:rPr>
                        <a:t>определяют свои ошибки и затруднения.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Целеполагание </a:t>
                      </a:r>
                      <a:r>
                        <a:rPr lang="ru-RU" sz="1800" dirty="0">
                          <a:effectLst/>
                        </a:rPr>
                        <a:t>и построение плана коррекции выявленных затруднений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Ученики </a:t>
                      </a:r>
                      <a:r>
                        <a:rPr lang="ru-RU" sz="1800" dirty="0">
                          <a:effectLst/>
                        </a:rPr>
                        <a:t>должны выбрать для себя индивидуальные цели и определить средства и способы решения затруднений.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Реализация </a:t>
                      </a:r>
                      <a:r>
                        <a:rPr lang="ru-RU" sz="1800" dirty="0">
                          <a:effectLst/>
                        </a:rPr>
                        <a:t>проекта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Учащиеся </a:t>
                      </a:r>
                      <a:r>
                        <a:rPr lang="ru-RU" sz="1800" dirty="0">
                          <a:effectLst/>
                        </a:rPr>
                        <a:t>работают по составленному проекту. Для тех, кто совершил одинаковые ошибки, возможна работа в группах.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Обобщение </a:t>
                      </a:r>
                      <a:r>
                        <a:rPr lang="ru-RU" sz="1800" dirty="0">
                          <a:effectLst/>
                        </a:rPr>
                        <a:t>затруднений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Обязательно </a:t>
                      </a:r>
                      <a:r>
                        <a:rPr lang="ru-RU" sz="1800" dirty="0">
                          <a:effectLst/>
                        </a:rPr>
                        <a:t>проговариваются затруднения, выбранные пути их разрешения, алгоритм решения. Объясняют, почему выбрали именно этот путь.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Самостоятельная </a:t>
                      </a:r>
                      <a:r>
                        <a:rPr lang="ru-RU" sz="1800" dirty="0">
                          <a:effectLst/>
                        </a:rPr>
                        <a:t>работа с проверкой по эталону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Ученики </a:t>
                      </a:r>
                      <a:r>
                        <a:rPr lang="ru-RU" sz="1800" dirty="0">
                          <a:effectLst/>
                        </a:rPr>
                        <a:t>работают самостоятельно по тем заданиям, по которым возникли затруднения. Проверяют по образцу и отвечают на вопрос, разрешены ли затруднения, исправлены ли ошибки.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Включение </a:t>
                      </a:r>
                      <a:r>
                        <a:rPr lang="ru-RU" sz="1800" dirty="0">
                          <a:effectLst/>
                        </a:rPr>
                        <a:t>в систему знаний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Для </a:t>
                      </a:r>
                      <a:r>
                        <a:rPr lang="ru-RU" sz="1800" dirty="0">
                          <a:effectLst/>
                        </a:rPr>
                        <a:t>закрепления полученных знаний выполняются задания, аналогичные предыдущим, но более творческие.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Рефлексия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Ученики </a:t>
                      </a:r>
                      <a:r>
                        <a:rPr lang="ru-RU" sz="1800" dirty="0">
                          <a:effectLst/>
                        </a:rPr>
                        <a:t>анализируют свою работу на уроке. Если есть необходимость, то дается домашнее задание.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Как изменится урок?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2" y="1412776"/>
            <a:ext cx="6480720" cy="5904656"/>
          </a:xfrm>
        </p:spPr>
        <p:txBody>
          <a:bodyPr>
            <a:normAutofit/>
          </a:bodyPr>
          <a:lstStyle/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-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  <a:sym typeface="Arial" charset="0"/>
              </a:rPr>
              <a:t>урок становится личностно-развивающим;</a:t>
            </a:r>
          </a:p>
          <a:p>
            <a:pPr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  <a:sym typeface="Arial" charset="0"/>
              </a:rPr>
              <a:t>	- урок становится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  <a:sym typeface="Arial" charset="0"/>
              </a:rPr>
              <a:t>компетентностно-ориентированным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  <a:sym typeface="Arial" charset="0"/>
              </a:rPr>
              <a:t>;</a:t>
            </a:r>
          </a:p>
          <a:p>
            <a:pPr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  <a:sym typeface="Arial" charset="0"/>
              </a:rPr>
              <a:t>	- урок становится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  <a:sym typeface="Arial" charset="0"/>
              </a:rPr>
              <a:t>метапредметным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  <a:sym typeface="Arial" charset="0"/>
              </a:rPr>
              <a:t>;</a:t>
            </a:r>
          </a:p>
          <a:p>
            <a:pPr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Arial" charset="0"/>
                <a:cs typeface="Times New Roman" pitchFamily="18" charset="0"/>
                <a:sym typeface="Arial" charset="0"/>
              </a:rPr>
              <a:t>	- наряду с предметно-ориентированным уроком рождаются интегрированные формы (уроки                занятия), стирается грань между обучением и воспитанием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1623814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780" y="1988840"/>
            <a:ext cx="11274663" cy="1222375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3212976"/>
            <a:ext cx="5012708" cy="35088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0" y="980728"/>
            <a:ext cx="11579384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i="1" dirty="0"/>
              <a:t> «С урока начинается учебно-воспитательный процесс, </a:t>
            </a:r>
            <a:endParaRPr lang="ru-RU" b="1" dirty="0"/>
          </a:p>
          <a:p>
            <a:pPr marL="0" indent="0" algn="r">
              <a:buNone/>
            </a:pPr>
            <a:r>
              <a:rPr lang="ru-RU" b="1" i="1" dirty="0"/>
              <a:t>уроком он и заканчивается. </a:t>
            </a:r>
            <a:endParaRPr lang="ru-RU" b="1" dirty="0"/>
          </a:p>
          <a:p>
            <a:pPr marL="0" indent="0" algn="r">
              <a:buNone/>
            </a:pPr>
            <a:r>
              <a:rPr lang="ru-RU" b="1" i="1" dirty="0"/>
              <a:t>Все остальное в школе играет хотя и важную, </a:t>
            </a:r>
            <a:endParaRPr lang="ru-RU" b="1" dirty="0"/>
          </a:p>
          <a:p>
            <a:pPr marL="0" indent="0" algn="r">
              <a:buNone/>
            </a:pPr>
            <a:r>
              <a:rPr lang="ru-RU" b="1" i="1" dirty="0"/>
              <a:t>но вспомогательную роль,</a:t>
            </a:r>
            <a:endParaRPr lang="ru-RU" b="1" dirty="0"/>
          </a:p>
          <a:p>
            <a:pPr marL="0" indent="0" algn="r">
              <a:buNone/>
            </a:pPr>
            <a:r>
              <a:rPr lang="ru-RU" b="1" i="1" dirty="0"/>
              <a:t>дополняя и развивая все то, </a:t>
            </a:r>
            <a:endParaRPr lang="ru-RU" b="1" dirty="0"/>
          </a:p>
          <a:p>
            <a:pPr marL="0" indent="0" algn="r">
              <a:buNone/>
            </a:pPr>
            <a:r>
              <a:rPr lang="ru-RU" b="1" i="1" dirty="0"/>
              <a:t>что закладывается на уроке»  </a:t>
            </a:r>
            <a:endParaRPr lang="ru-RU" b="1" dirty="0"/>
          </a:p>
          <a:p>
            <a:pPr marL="0" indent="0" algn="r">
              <a:buNone/>
            </a:pPr>
            <a:r>
              <a:rPr lang="ru-RU" b="1" i="1" dirty="0"/>
              <a:t>                                                                </a:t>
            </a:r>
            <a:r>
              <a:rPr lang="ru-RU" b="1" dirty="0" err="1"/>
              <a:t>Конаржевский</a:t>
            </a:r>
            <a:r>
              <a:rPr lang="ru-RU" b="1" dirty="0"/>
              <a:t> Ю.А. </a:t>
            </a:r>
          </a:p>
        </p:txBody>
      </p:sp>
    </p:spTree>
    <p:extLst>
      <p:ext uri="{BB962C8B-B14F-4D97-AF65-F5344CB8AC3E}">
        <p14:creationId xmlns:p14="http://schemas.microsoft.com/office/powerpoint/2010/main" val="25427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Традиционный урок состоял из четко выделяющихся этапов: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dirty="0" smtClean="0"/>
              <a:t>организационный </a:t>
            </a:r>
            <a:r>
              <a:rPr lang="ru-RU" sz="2800" b="1" dirty="0"/>
              <a:t>момент;</a:t>
            </a:r>
          </a:p>
          <a:p>
            <a:pPr lvl="0"/>
            <a:r>
              <a:rPr lang="ru-RU" sz="2800" b="1" dirty="0"/>
              <a:t>повторение и проверка домашнего задания;</a:t>
            </a:r>
          </a:p>
          <a:p>
            <a:pPr lvl="0"/>
            <a:r>
              <a:rPr lang="ru-RU" sz="2800" b="1" dirty="0"/>
              <a:t>изучение нового материала;</a:t>
            </a:r>
          </a:p>
          <a:p>
            <a:pPr lvl="0"/>
            <a:r>
              <a:rPr lang="ru-RU" sz="2800" b="1" dirty="0"/>
              <a:t>закрепление изученного на уроке;</a:t>
            </a:r>
          </a:p>
          <a:p>
            <a:pPr lvl="0"/>
            <a:r>
              <a:rPr lang="ru-RU" sz="2800" b="1" dirty="0"/>
              <a:t>объяснение домашнего задания;</a:t>
            </a:r>
          </a:p>
          <a:p>
            <a:pPr lvl="0"/>
            <a:r>
              <a:rPr lang="ru-RU" sz="2800" b="1" dirty="0"/>
              <a:t>оценивание учеников.</a:t>
            </a:r>
          </a:p>
          <a:p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2852936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Ученики НЕ должны получать готовые знания, они должны добывать их самостоятельно, совершая учебные действия.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2780928"/>
            <a:ext cx="3816424" cy="3816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b="1" dirty="0" smtClean="0"/>
              <a:t>Структура урока по ФГОС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66442" y="1988840"/>
            <a:ext cx="5184776" cy="3673475"/>
            <a:chOff x="703" y="1207"/>
            <a:chExt cx="3266" cy="2314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1746" y="1207"/>
              <a:ext cx="2223" cy="31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b="1">
                  <a:solidFill>
                    <a:srgbClr val="000000"/>
                  </a:solidFill>
                  <a:latin typeface="Garamond" pitchFamily="18" charset="0"/>
                </a:rPr>
                <a:t>Мотивация</a:t>
              </a: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746" y="1705"/>
              <a:ext cx="2223" cy="31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b="1" dirty="0" err="1">
                  <a:solidFill>
                    <a:srgbClr val="000000"/>
                  </a:solidFill>
                  <a:latin typeface="Garamond" pitchFamily="18" charset="0"/>
                </a:rPr>
                <a:t>Целеполагание</a:t>
              </a:r>
              <a:endParaRPr lang="ru-RU" b="1" dirty="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703" y="2205"/>
              <a:ext cx="3266" cy="3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b="1" dirty="0">
                  <a:solidFill>
                    <a:srgbClr val="000000"/>
                  </a:solidFill>
                  <a:latin typeface="Garamond" pitchFamily="18" charset="0"/>
                </a:rPr>
                <a:t>Выбор методов, средств и форм </a:t>
              </a: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746" y="2704"/>
              <a:ext cx="2223" cy="31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b="1">
                  <a:latin typeface="Garamond" pitchFamily="18" charset="0"/>
                </a:rPr>
                <a:t>Действия. Контроль 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1474" y="3203"/>
              <a:ext cx="2495" cy="31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b="1">
                  <a:solidFill>
                    <a:srgbClr val="000000"/>
                  </a:solidFill>
                  <a:latin typeface="Garamond" pitchFamily="18" charset="0"/>
                </a:rPr>
                <a:t>Оценивание  (рефлексия) </a:t>
              </a:r>
            </a:p>
          </p:txBody>
        </p:sp>
      </p:grp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5806529" y="2563515"/>
            <a:ext cx="433388" cy="2159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806529" y="3355677"/>
            <a:ext cx="433388" cy="2159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5806529" y="4149427"/>
            <a:ext cx="433388" cy="2159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5806529" y="4940002"/>
            <a:ext cx="433388" cy="2159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7751217" y="2277765"/>
            <a:ext cx="358775" cy="3094037"/>
            <a:chOff x="3969" y="1389"/>
            <a:chExt cx="226" cy="1949"/>
          </a:xfrm>
        </p:grpSpPr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969" y="3338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4195" y="1389"/>
              <a:ext cx="0" cy="19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3969" y="1887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3969" y="2387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>
              <a:off x="3969" y="2886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3969" y="1389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476672"/>
            <a:ext cx="10868883" cy="1397000"/>
          </a:xfrm>
        </p:spPr>
        <p:txBody>
          <a:bodyPr>
            <a:normAutofit fontScale="90000"/>
          </a:bodyPr>
          <a:lstStyle/>
          <a:p>
            <a:r>
              <a:rPr lang="ru-RU" dirty="0"/>
              <a:t>Уроки по ФГОС основываются на системно-</a:t>
            </a:r>
            <a:r>
              <a:rPr lang="ru-RU" dirty="0" err="1"/>
              <a:t>деятельностном</a:t>
            </a:r>
            <a:r>
              <a:rPr lang="ru-RU" dirty="0"/>
              <a:t> подходе. Такие уроки можно разделить на следующие </a:t>
            </a:r>
            <a:r>
              <a:rPr lang="ru-RU" dirty="0" smtClean="0"/>
              <a:t>типы: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2" y="2780928"/>
            <a:ext cx="11305256" cy="3632385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/>
              <a:t>уроки введения («открытия») </a:t>
            </a:r>
            <a:r>
              <a:rPr lang="ru-RU" sz="3200" b="1" dirty="0"/>
              <a:t>нового знания (ОНЗ);</a:t>
            </a:r>
          </a:p>
          <a:p>
            <a:pPr lvl="0"/>
            <a:r>
              <a:rPr lang="ru-RU" sz="3200" b="1" dirty="0"/>
              <a:t>уроки рефлексии;</a:t>
            </a:r>
          </a:p>
          <a:p>
            <a:pPr lvl="0"/>
            <a:r>
              <a:rPr lang="ru-RU" sz="3200" b="1" dirty="0"/>
              <a:t>уроки </a:t>
            </a:r>
            <a:r>
              <a:rPr lang="ru-RU" sz="3200" b="1" dirty="0" smtClean="0"/>
              <a:t>общеметодологической </a:t>
            </a:r>
            <a:r>
              <a:rPr lang="ru-RU" sz="3200" b="1" dirty="0"/>
              <a:t>направленности;</a:t>
            </a:r>
          </a:p>
          <a:p>
            <a:pPr lvl="0"/>
            <a:r>
              <a:rPr lang="ru-RU" sz="3200" b="1" dirty="0" smtClean="0"/>
              <a:t>уроки развивающего контроля.</a:t>
            </a:r>
            <a:endParaRPr lang="ru-RU" sz="3200" b="1" dirty="0"/>
          </a:p>
          <a:p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039" y="4509520"/>
            <a:ext cx="2162786" cy="23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2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642" y="-56232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Структура урока «открытия» новых знаний по </a:t>
            </a:r>
            <a:r>
              <a:rPr lang="ru-RU" b="1" dirty="0" smtClean="0"/>
              <a:t>ФГОС: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8542684" cy="551723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/>
              <a:t>Мотивирование </a:t>
            </a:r>
            <a:r>
              <a:rPr lang="ru-RU" sz="2800" b="1" dirty="0"/>
              <a:t>на учебную деятельность</a:t>
            </a:r>
            <a:r>
              <a:rPr lang="ru-RU" sz="2800" dirty="0"/>
              <a:t>. Ученик должен осознанно вступить в учебную деятельность</a:t>
            </a:r>
            <a:r>
              <a:rPr lang="ru-RU" sz="2800" dirty="0" smtClean="0"/>
              <a:t>.</a:t>
            </a:r>
            <a:endParaRPr lang="ru-RU" sz="2800" dirty="0"/>
          </a:p>
          <a:p>
            <a:pPr lvl="0">
              <a:spcBef>
                <a:spcPts val="0"/>
              </a:spcBef>
            </a:pPr>
            <a:r>
              <a:rPr lang="ru-RU" sz="2800" b="1" dirty="0"/>
              <a:t>Актуализация знаний</a:t>
            </a:r>
            <a:r>
              <a:rPr lang="ru-RU" sz="2800" dirty="0"/>
              <a:t>. Организуется </a:t>
            </a:r>
            <a:r>
              <a:rPr lang="ru-RU" sz="2800" dirty="0" smtClean="0"/>
              <a:t>подготовка </a:t>
            </a:r>
            <a:r>
              <a:rPr lang="ru-RU" sz="2800" dirty="0"/>
              <a:t>учащихся к надлежащему самостоятельному выполнению пробного учебного действия.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2276872"/>
            <a:ext cx="3586236" cy="26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642" y="-56232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Структура урока «открытия» новых знаний по </a:t>
            </a:r>
            <a:r>
              <a:rPr lang="ru-RU" b="1" dirty="0" smtClean="0"/>
              <a:t>ФГОС: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6340" y="1448339"/>
            <a:ext cx="6264696" cy="54006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b="1" dirty="0" smtClean="0"/>
              <a:t>Выявление </a:t>
            </a:r>
            <a:r>
              <a:rPr lang="ru-RU" b="1" dirty="0"/>
              <a:t>места и причины затруднения. Под руководством учителя ученики восстанавливают порядок проведенных действий и определяют конкретное место затруднения.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988840"/>
            <a:ext cx="530079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642" y="-56232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Структура урока «открытия» новых знаний по </a:t>
            </a:r>
            <a:r>
              <a:rPr lang="ru-RU" b="1" dirty="0" smtClean="0"/>
              <a:t>ФГОС: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2" y="2564904"/>
            <a:ext cx="11665296" cy="330267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b="1" dirty="0" smtClean="0"/>
              <a:t>Построение </a:t>
            </a:r>
            <a:r>
              <a:rPr lang="ru-RU" b="1" dirty="0"/>
              <a:t>проекта решения проблемы.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" y="186815"/>
            <a:ext cx="2876553" cy="237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705</Words>
  <Application>Microsoft Office PowerPoint</Application>
  <PresentationFormat>Произвольный</PresentationFormat>
  <Paragraphs>81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Franklin Gothic Book</vt:lpstr>
      <vt:lpstr>Franklin Gothic Medium</vt:lpstr>
      <vt:lpstr>Garamond</vt:lpstr>
      <vt:lpstr>Times New Roman</vt:lpstr>
      <vt:lpstr>Wingdings 2</vt:lpstr>
      <vt:lpstr>Трек</vt:lpstr>
      <vt:lpstr>Структура современного урока в соответствии с требованиями ФГОС</vt:lpstr>
      <vt:lpstr>Презентация PowerPoint</vt:lpstr>
      <vt:lpstr>Традиционный урок состоял из четко выделяющихся этапов:</vt:lpstr>
      <vt:lpstr>Презентация PowerPoint</vt:lpstr>
      <vt:lpstr> Структура урока по ФГОС</vt:lpstr>
      <vt:lpstr>Уроки по ФГОС основываются на системно-деятельностном подходе. Такие уроки можно разделить на следующие типы:</vt:lpstr>
      <vt:lpstr>Структура урока «открытия» новых знаний по ФГОС:</vt:lpstr>
      <vt:lpstr>Структура урока «открытия» новых знаний по ФГОС:</vt:lpstr>
      <vt:lpstr>Структура урока «открытия» новых знаний по ФГОС:</vt:lpstr>
      <vt:lpstr>Структура урока «открытия» новых знаний по ФГОС:</vt:lpstr>
      <vt:lpstr>Структура урока «открытия» новых знаний по ФГОС:</vt:lpstr>
      <vt:lpstr>Структура урока «открытия» новых знаний по ФГОС:</vt:lpstr>
      <vt:lpstr>Структура урока «открытия» новых знаний по ФГОС:</vt:lpstr>
      <vt:lpstr>Структура урока «открытия» новых знаний по ФГОС:</vt:lpstr>
      <vt:lpstr>Структура урока рефлексии  по ФГОС</vt:lpstr>
      <vt:lpstr>Структура уроков развивающего контроля</vt:lpstr>
      <vt:lpstr>Структура уроков развивающего контроля</vt:lpstr>
      <vt:lpstr>Как изменится урок?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2017-01-26T15:52:56Z</dcterms:created>
  <dcterms:modified xsi:type="dcterms:W3CDTF">2019-10-29T03:35:58Z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