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958C7-3FAF-44FF-9BF1-9F122D57A278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6098E-5FB0-46F9-807E-CEA06009A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084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958C7-3FAF-44FF-9BF1-9F122D57A278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6098E-5FB0-46F9-807E-CEA06009A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72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958C7-3FAF-44FF-9BF1-9F122D57A278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6098E-5FB0-46F9-807E-CEA06009A96F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0026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958C7-3FAF-44FF-9BF1-9F122D57A278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6098E-5FB0-46F9-807E-CEA06009A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097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958C7-3FAF-44FF-9BF1-9F122D57A278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6098E-5FB0-46F9-807E-CEA06009A96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204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958C7-3FAF-44FF-9BF1-9F122D57A278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6098E-5FB0-46F9-807E-CEA06009A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475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958C7-3FAF-44FF-9BF1-9F122D57A278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6098E-5FB0-46F9-807E-CEA06009A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31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958C7-3FAF-44FF-9BF1-9F122D57A278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6098E-5FB0-46F9-807E-CEA06009A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23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958C7-3FAF-44FF-9BF1-9F122D57A278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6098E-5FB0-46F9-807E-CEA06009A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514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958C7-3FAF-44FF-9BF1-9F122D57A278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6098E-5FB0-46F9-807E-CEA06009A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45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958C7-3FAF-44FF-9BF1-9F122D57A278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6098E-5FB0-46F9-807E-CEA06009A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449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958C7-3FAF-44FF-9BF1-9F122D57A278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6098E-5FB0-46F9-807E-CEA06009A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79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958C7-3FAF-44FF-9BF1-9F122D57A278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6098E-5FB0-46F9-807E-CEA06009A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666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958C7-3FAF-44FF-9BF1-9F122D57A278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6098E-5FB0-46F9-807E-CEA06009A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417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958C7-3FAF-44FF-9BF1-9F122D57A278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6098E-5FB0-46F9-807E-CEA06009A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65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958C7-3FAF-44FF-9BF1-9F122D57A278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6098E-5FB0-46F9-807E-CEA06009A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525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58C7-3FAF-44FF-9BF1-9F122D57A278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996098E-5FB0-46F9-807E-CEA06009A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06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71B5E6-BA64-4AB8-871F-4079F246D3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0837" y="1266944"/>
            <a:ext cx="6135084" cy="1646302"/>
          </a:xfrm>
        </p:spPr>
        <p:txBody>
          <a:bodyPr/>
          <a:lstStyle/>
          <a:p>
            <a:r>
              <a:rPr lang="ru-RU" sz="6000" i="1" dirty="0">
                <a:latin typeface="Arial Black" panose="020B0A04020102020204" pitchFamily="34" charset="0"/>
              </a:rPr>
              <a:t>Математика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8F6A450-440E-4C44-A372-C1E0BDE16B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55409" y="3780882"/>
            <a:ext cx="3562520" cy="1096899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апреля</a:t>
            </a:r>
          </a:p>
        </p:txBody>
      </p:sp>
    </p:spTree>
    <p:extLst>
      <p:ext uri="{BB962C8B-B14F-4D97-AF65-F5344CB8AC3E}">
        <p14:creationId xmlns:p14="http://schemas.microsoft.com/office/powerpoint/2010/main" val="1662908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A4C1A1-AC38-415C-A2F4-6C7D64976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4628"/>
          </a:xfrm>
        </p:spPr>
        <p:txBody>
          <a:bodyPr/>
          <a:lstStyle/>
          <a:p>
            <a:r>
              <a:rPr lang="ru-RU" i="1" dirty="0">
                <a:solidFill>
                  <a:srgbClr val="90C2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Запишите в 2 столбика, запомните.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364D51-9862-4D92-A27C-9A62B2774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61514"/>
            <a:ext cx="8596668" cy="4797083"/>
          </a:xfrm>
        </p:spPr>
        <p:txBody>
          <a:bodyPr numCol="2">
            <a:normAutofit/>
          </a:bodyPr>
          <a:lstStyle/>
          <a:p>
            <a:pPr marL="0" lvl="0" indent="0" algn="ctr">
              <a:buClr>
                <a:srgbClr val="90C226"/>
              </a:buClr>
              <a:buNone/>
            </a:pPr>
            <a:r>
              <a:rPr lang="ru-RU" sz="4400" dirty="0">
                <a:solidFill>
                  <a:prstClr val="black">
                    <a:lumMod val="75000"/>
                    <a:lumOff val="25000"/>
                  </a:prstClr>
                </a:solidFill>
                <a:latin typeface="Arial Black" panose="020B0A04020102020204" pitchFamily="34" charset="0"/>
              </a:rPr>
              <a:t>1 д = 10</a:t>
            </a:r>
          </a:p>
          <a:p>
            <a:pPr marL="0" indent="0" algn="ctr">
              <a:buNone/>
            </a:pPr>
            <a:r>
              <a:rPr lang="ru-RU" sz="4400" dirty="0">
                <a:latin typeface="Arial Black" panose="020B0A04020102020204" pitchFamily="34" charset="0"/>
              </a:rPr>
              <a:t>2 д = 20</a:t>
            </a:r>
          </a:p>
          <a:p>
            <a:pPr marL="0" indent="0" algn="ctr">
              <a:buNone/>
            </a:pPr>
            <a:r>
              <a:rPr lang="ru-RU" sz="4400" dirty="0">
                <a:latin typeface="Arial Black" panose="020B0A04020102020204" pitchFamily="34" charset="0"/>
              </a:rPr>
              <a:t>3 д = 30</a:t>
            </a:r>
          </a:p>
          <a:p>
            <a:pPr marL="0" indent="0" algn="ctr">
              <a:buNone/>
            </a:pPr>
            <a:r>
              <a:rPr lang="ru-RU" sz="4400" dirty="0">
                <a:latin typeface="Arial Black" panose="020B0A04020102020204" pitchFamily="34" charset="0"/>
              </a:rPr>
              <a:t>4 д = 40</a:t>
            </a:r>
          </a:p>
          <a:p>
            <a:pPr marL="0" indent="0" algn="ctr">
              <a:buNone/>
            </a:pPr>
            <a:r>
              <a:rPr lang="ru-RU" sz="4400" dirty="0">
                <a:latin typeface="Arial Black" panose="020B0A04020102020204" pitchFamily="34" charset="0"/>
              </a:rPr>
              <a:t>5 д = 50</a:t>
            </a:r>
          </a:p>
          <a:p>
            <a:pPr marL="0" indent="0" algn="ctr">
              <a:buNone/>
            </a:pPr>
            <a:endParaRPr lang="ru-RU" sz="4400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ru-RU" sz="4400" dirty="0">
                <a:latin typeface="Arial Black" panose="020B0A04020102020204" pitchFamily="34" charset="0"/>
              </a:rPr>
              <a:t>6 д = 60</a:t>
            </a:r>
          </a:p>
          <a:p>
            <a:pPr marL="0" indent="0" algn="ctr">
              <a:buNone/>
            </a:pPr>
            <a:r>
              <a:rPr lang="ru-RU" sz="4400" dirty="0">
                <a:latin typeface="Arial Black" panose="020B0A04020102020204" pitchFamily="34" charset="0"/>
              </a:rPr>
              <a:t>7 д = 70</a:t>
            </a:r>
          </a:p>
          <a:p>
            <a:pPr marL="0" indent="0" algn="ctr">
              <a:buNone/>
            </a:pPr>
            <a:r>
              <a:rPr lang="ru-RU" sz="4400" dirty="0">
                <a:latin typeface="Arial Black" panose="020B0A04020102020204" pitchFamily="34" charset="0"/>
              </a:rPr>
              <a:t>8 д = 80</a:t>
            </a:r>
          </a:p>
          <a:p>
            <a:pPr marL="0" indent="0" algn="ctr">
              <a:buNone/>
            </a:pPr>
            <a:r>
              <a:rPr lang="ru-RU" sz="4400" dirty="0">
                <a:latin typeface="Arial Black" panose="020B0A04020102020204" pitchFamily="34" charset="0"/>
              </a:rPr>
              <a:t>9 д = 90</a:t>
            </a:r>
          </a:p>
          <a:p>
            <a:pPr marL="0" indent="0" algn="ctr">
              <a:buNone/>
            </a:pPr>
            <a:r>
              <a:rPr lang="ru-RU" sz="4400" dirty="0">
                <a:latin typeface="Arial Black" panose="020B0A04020102020204" pitchFamily="34" charset="0"/>
              </a:rPr>
              <a:t>10 д = 100</a:t>
            </a:r>
          </a:p>
        </p:txBody>
      </p:sp>
    </p:spTree>
    <p:extLst>
      <p:ext uri="{BB962C8B-B14F-4D97-AF65-F5344CB8AC3E}">
        <p14:creationId xmlns:p14="http://schemas.microsoft.com/office/powerpoint/2010/main" val="2921565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71E5DC-EA23-4517-98C6-032D73C56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724855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C086C1-21D5-4AE1-BB73-C647990053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812345"/>
            <a:ext cx="8596668" cy="2229017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9838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C2E79A-BC57-4C75-870E-BB81BD059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>
                <a:latin typeface="Arial Black" panose="020B0A04020102020204" pitchFamily="34" charset="0"/>
              </a:rPr>
              <a:t>Тема урока. </a:t>
            </a:r>
            <a:r>
              <a:rPr lang="ru-RU" sz="4000" i="1" dirty="0">
                <a:solidFill>
                  <a:srgbClr val="FF0000"/>
                </a:solidFill>
                <a:latin typeface="Arial Black" panose="020B0A04020102020204" pitchFamily="34" charset="0"/>
              </a:rPr>
              <a:t>Круглые числа.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DA633F-BA30-4382-80A8-DF340C5CEE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Тренировать умение быстро считать</a:t>
            </a:r>
          </a:p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Научиться читать, записывать и сравнивать круглые числа</a:t>
            </a:r>
          </a:p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Выбрать удобный вариант записи круглых чисел</a:t>
            </a:r>
          </a:p>
        </p:txBody>
      </p:sp>
    </p:spTree>
    <p:extLst>
      <p:ext uri="{BB962C8B-B14F-4D97-AF65-F5344CB8AC3E}">
        <p14:creationId xmlns:p14="http://schemas.microsoft.com/office/powerpoint/2010/main" val="1479443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DCB0D1-A5C3-47E2-B9B0-9DDA41128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0898"/>
          </a:xfrm>
        </p:spPr>
        <p:txBody>
          <a:bodyPr>
            <a:normAutofit/>
          </a:bodyPr>
          <a:lstStyle/>
          <a:p>
            <a:pPr algn="ctr"/>
            <a:r>
              <a:rPr lang="ru-RU" sz="4000" i="1" dirty="0">
                <a:latin typeface="Arial Black" panose="020B0A04020102020204" pitchFamily="34" charset="0"/>
              </a:rPr>
              <a:t>Устный счет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CC8FED-CCDE-4FAD-8AF7-796D201E2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45921"/>
            <a:ext cx="8596668" cy="4395442"/>
          </a:xfrm>
        </p:spPr>
        <p:txBody>
          <a:bodyPr>
            <a:normAutofit fontScale="92500" lnSpcReduction="20000"/>
          </a:bodyPr>
          <a:lstStyle/>
          <a:p>
            <a:pPr>
              <a:buFont typeface="+mj-lt"/>
              <a:buAutoNum type="arabicPeriod"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К 5 прибавь 3.</a:t>
            </a:r>
          </a:p>
          <a:p>
            <a:pPr>
              <a:buFont typeface="+mj-lt"/>
              <a:buAutoNum type="arabicPeriod"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6 увеличь на 4.</a:t>
            </a:r>
          </a:p>
          <a:p>
            <a:pPr>
              <a:buFont typeface="+mj-lt"/>
              <a:buAutoNum type="arabicPeriod"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Найди сумму чисел 3 и 4.</a:t>
            </a:r>
          </a:p>
          <a:p>
            <a:pPr>
              <a:buFont typeface="+mj-lt"/>
              <a:buAutoNum type="arabicPeriod"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7 плюс 2.</a:t>
            </a:r>
          </a:p>
          <a:p>
            <a:pPr>
              <a:buFont typeface="+mj-lt"/>
              <a:buAutoNum type="arabicPeriod"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Сложи числа 8 и 2.</a:t>
            </a:r>
          </a:p>
          <a:p>
            <a:pPr>
              <a:buFont typeface="+mj-lt"/>
              <a:buAutoNum type="arabicPeriod"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Уменьши 8 на 1.</a:t>
            </a:r>
          </a:p>
          <a:p>
            <a:pPr>
              <a:buFont typeface="+mj-lt"/>
              <a:buAutoNum type="arabicPeriod"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10 уменьши на 1.</a:t>
            </a:r>
          </a:p>
          <a:p>
            <a:pPr>
              <a:buFont typeface="+mj-lt"/>
              <a:buAutoNum type="arabicPeriod"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4 минус 2.</a:t>
            </a:r>
          </a:p>
          <a:p>
            <a:pPr>
              <a:buFont typeface="+mj-lt"/>
              <a:buAutoNum type="arabicPeriod"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Найди разность чисел 7 и 1.</a:t>
            </a:r>
          </a:p>
          <a:p>
            <a:pPr>
              <a:buFont typeface="+mj-lt"/>
              <a:buAutoNum type="arabicPeriod"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Из 9 вычти 3.</a:t>
            </a:r>
          </a:p>
          <a:p>
            <a:pPr>
              <a:buFont typeface="+mj-lt"/>
              <a:buAutoNum type="arabicPeriod"/>
            </a:pPr>
            <a:endParaRPr lang="ru-RU" dirty="0"/>
          </a:p>
          <a:p>
            <a:pPr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821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3301C7-534B-4CA2-BF52-0945660C9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>
                <a:latin typeface="Arial Black" panose="020B0A04020102020204" pitchFamily="34" charset="0"/>
              </a:rPr>
              <a:t>Проверим себя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B110BB-9134-419B-9036-EC724C5E3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8, 10, 7, 9, 10, 7, 9, 2, 6, 6.</a:t>
            </a:r>
          </a:p>
        </p:txBody>
      </p:sp>
    </p:spTree>
    <p:extLst>
      <p:ext uri="{BB962C8B-B14F-4D97-AF65-F5344CB8AC3E}">
        <p14:creationId xmlns:p14="http://schemas.microsoft.com/office/powerpoint/2010/main" val="3382867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1F8D45-7C29-481B-AA11-F004FC530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9034"/>
          </a:xfrm>
        </p:spPr>
        <p:txBody>
          <a:bodyPr/>
          <a:lstStyle/>
          <a:p>
            <a:r>
              <a:rPr lang="ru-RU" i="1" dirty="0">
                <a:latin typeface="Arial Black" panose="020B0A04020102020204" pitchFamily="34" charset="0"/>
              </a:rPr>
              <a:t>Допишите строки в тетради.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3EEEE7-6548-4C8D-89AC-D2F5B1B20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2287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1 д = 1 д 0 е = </a:t>
            </a:r>
            <a:r>
              <a:rPr lang="ru-RU" sz="4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</a:p>
          <a:p>
            <a:pPr marL="0" indent="0">
              <a:buNone/>
            </a:pP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2 д = 2 д 0 е = … = …</a:t>
            </a:r>
          </a:p>
          <a:p>
            <a:pPr marL="0" indent="0">
              <a:buNone/>
            </a:pP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4 д = 4 д 0 е = … = …</a:t>
            </a:r>
          </a:p>
          <a:p>
            <a:pPr marL="0" indent="0">
              <a:buNone/>
            </a:pP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7 д = 7 д 0 е = … = …</a:t>
            </a:r>
          </a:p>
        </p:txBody>
      </p:sp>
      <p:sp>
        <p:nvSpPr>
          <p:cNvPr id="4" name="Равнобедренный треугольник 3">
            <a:extLst>
              <a:ext uri="{FF2B5EF4-FFF2-40B4-BE49-F238E27FC236}">
                <a16:creationId xmlns:a16="http://schemas.microsoft.com/office/drawing/2014/main" id="{D08BAEB9-D30C-4934-9332-9158C78A8D95}"/>
              </a:ext>
            </a:extLst>
          </p:cNvPr>
          <p:cNvSpPr/>
          <p:nvPr/>
        </p:nvSpPr>
        <p:spPr>
          <a:xfrm>
            <a:off x="6325185" y="1875719"/>
            <a:ext cx="469510" cy="43138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21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0BE087-C8DC-49E6-A70B-E22C974B0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891" y="409994"/>
            <a:ext cx="6342185" cy="674986"/>
          </a:xfrm>
        </p:spPr>
        <p:txBody>
          <a:bodyPr/>
          <a:lstStyle/>
          <a:p>
            <a:pPr algn="ctr"/>
            <a:r>
              <a:rPr lang="ru-RU" i="1" dirty="0">
                <a:latin typeface="Arial Black" panose="020B0A04020102020204" pitchFamily="34" charset="0"/>
              </a:rPr>
              <a:t>Проверим себя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5F501D-E6DD-4EFB-8835-330E7E83C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792" y="1270000"/>
            <a:ext cx="8596668" cy="4747134"/>
          </a:xfrm>
        </p:spPr>
        <p:txBody>
          <a:bodyPr/>
          <a:lstStyle/>
          <a:p>
            <a:pPr marL="0" lvl="0" indent="0">
              <a:buClr>
                <a:srgbClr val="90C226"/>
              </a:buClr>
              <a:buNone/>
            </a:pPr>
            <a:r>
              <a:rPr lang="ru-RU" sz="48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д = 1 д 0 е = </a:t>
            </a:r>
            <a:r>
              <a:rPr lang="ru-RU" sz="4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u-RU" sz="48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ru-RU" sz="48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д = 2 д 0 е = </a:t>
            </a:r>
            <a:r>
              <a:rPr lang="ru-RU" sz="4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ru-RU" sz="48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ru-RU" sz="48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д = 4 д 0 е = </a:t>
            </a:r>
            <a:r>
              <a:rPr lang="ru-RU" sz="4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r>
              <a:rPr lang="ru-RU" sz="48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ru-RU" sz="48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д = 7 д 0 е = </a:t>
            </a:r>
            <a:r>
              <a:rPr lang="ru-RU" sz="4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r>
              <a:rPr lang="ru-RU" sz="48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endParaRPr lang="ru-RU" dirty="0"/>
          </a:p>
        </p:txBody>
      </p:sp>
      <p:sp>
        <p:nvSpPr>
          <p:cNvPr id="4" name="Равнобедренный треугольник 3">
            <a:extLst>
              <a:ext uri="{FF2B5EF4-FFF2-40B4-BE49-F238E27FC236}">
                <a16:creationId xmlns:a16="http://schemas.microsoft.com/office/drawing/2014/main" id="{AEE4AE84-D7AC-4A70-82A7-0ACDB4D6643B}"/>
              </a:ext>
            </a:extLst>
          </p:cNvPr>
          <p:cNvSpPr/>
          <p:nvPr/>
        </p:nvSpPr>
        <p:spPr>
          <a:xfrm>
            <a:off x="6353321" y="2297750"/>
            <a:ext cx="469510" cy="43138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6" name="Равнобедренный треугольник 5">
            <a:extLst>
              <a:ext uri="{FF2B5EF4-FFF2-40B4-BE49-F238E27FC236}">
                <a16:creationId xmlns:a16="http://schemas.microsoft.com/office/drawing/2014/main" id="{00230B45-1B7D-45A4-8A59-FFCC4F00E1CF}"/>
              </a:ext>
            </a:extLst>
          </p:cNvPr>
          <p:cNvSpPr/>
          <p:nvPr/>
        </p:nvSpPr>
        <p:spPr>
          <a:xfrm>
            <a:off x="6353321" y="3155133"/>
            <a:ext cx="469510" cy="43138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7" name="Равнобедренный треугольник 6">
            <a:extLst>
              <a:ext uri="{FF2B5EF4-FFF2-40B4-BE49-F238E27FC236}">
                <a16:creationId xmlns:a16="http://schemas.microsoft.com/office/drawing/2014/main" id="{7C24C924-64DD-42F3-8429-958A621B1B7C}"/>
              </a:ext>
            </a:extLst>
          </p:cNvPr>
          <p:cNvSpPr/>
          <p:nvPr/>
        </p:nvSpPr>
        <p:spPr>
          <a:xfrm>
            <a:off x="6998090" y="3155133"/>
            <a:ext cx="469510" cy="43138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8" name="Равнобедренный треугольник 7">
            <a:extLst>
              <a:ext uri="{FF2B5EF4-FFF2-40B4-BE49-F238E27FC236}">
                <a16:creationId xmlns:a16="http://schemas.microsoft.com/office/drawing/2014/main" id="{527B9417-2A00-4A76-A244-9E2E28C61F5A}"/>
              </a:ext>
            </a:extLst>
          </p:cNvPr>
          <p:cNvSpPr/>
          <p:nvPr/>
        </p:nvSpPr>
        <p:spPr>
          <a:xfrm>
            <a:off x="6353321" y="4080343"/>
            <a:ext cx="469510" cy="43138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9" name="Равнобедренный треугольник 8">
            <a:extLst>
              <a:ext uri="{FF2B5EF4-FFF2-40B4-BE49-F238E27FC236}">
                <a16:creationId xmlns:a16="http://schemas.microsoft.com/office/drawing/2014/main" id="{ED3E5C5A-5E57-4542-92B1-222F7C68803E}"/>
              </a:ext>
            </a:extLst>
          </p:cNvPr>
          <p:cNvSpPr/>
          <p:nvPr/>
        </p:nvSpPr>
        <p:spPr>
          <a:xfrm>
            <a:off x="6998090" y="4068786"/>
            <a:ext cx="469510" cy="43138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0" name="Равнобедренный треугольник 9">
            <a:extLst>
              <a:ext uri="{FF2B5EF4-FFF2-40B4-BE49-F238E27FC236}">
                <a16:creationId xmlns:a16="http://schemas.microsoft.com/office/drawing/2014/main" id="{B8778F8B-5C4C-4E70-8FAC-46C696AEE7A5}"/>
              </a:ext>
            </a:extLst>
          </p:cNvPr>
          <p:cNvSpPr/>
          <p:nvPr/>
        </p:nvSpPr>
        <p:spPr>
          <a:xfrm>
            <a:off x="7666536" y="4080343"/>
            <a:ext cx="469510" cy="43138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1" name="Равнобедренный треугольник 10">
            <a:extLst>
              <a:ext uri="{FF2B5EF4-FFF2-40B4-BE49-F238E27FC236}">
                <a16:creationId xmlns:a16="http://schemas.microsoft.com/office/drawing/2014/main" id="{C8AE99D3-D22B-466A-ACE1-4CF1C71F1F69}"/>
              </a:ext>
            </a:extLst>
          </p:cNvPr>
          <p:cNvSpPr/>
          <p:nvPr/>
        </p:nvSpPr>
        <p:spPr>
          <a:xfrm>
            <a:off x="8311305" y="4080343"/>
            <a:ext cx="469510" cy="43138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2" name="Равнобедренный треугольник 11">
            <a:extLst>
              <a:ext uri="{FF2B5EF4-FFF2-40B4-BE49-F238E27FC236}">
                <a16:creationId xmlns:a16="http://schemas.microsoft.com/office/drawing/2014/main" id="{94D2B9ED-D07B-4B33-B5D4-4221BB90A8CE}"/>
              </a:ext>
            </a:extLst>
          </p:cNvPr>
          <p:cNvSpPr/>
          <p:nvPr/>
        </p:nvSpPr>
        <p:spPr>
          <a:xfrm>
            <a:off x="6353321" y="1496328"/>
            <a:ext cx="469510" cy="43138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3" name="Равнобедренный треугольник 12">
            <a:extLst>
              <a:ext uri="{FF2B5EF4-FFF2-40B4-BE49-F238E27FC236}">
                <a16:creationId xmlns:a16="http://schemas.microsoft.com/office/drawing/2014/main" id="{2C64315A-CED8-41C2-9227-06F185879415}"/>
              </a:ext>
            </a:extLst>
          </p:cNvPr>
          <p:cNvSpPr/>
          <p:nvPr/>
        </p:nvSpPr>
        <p:spPr>
          <a:xfrm>
            <a:off x="6998090" y="2309127"/>
            <a:ext cx="469510" cy="43138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4" name="Равнобедренный треугольник 13">
            <a:extLst>
              <a:ext uri="{FF2B5EF4-FFF2-40B4-BE49-F238E27FC236}">
                <a16:creationId xmlns:a16="http://schemas.microsoft.com/office/drawing/2014/main" id="{03DBC21E-1112-4CCA-A387-F69A6C767F2C}"/>
              </a:ext>
            </a:extLst>
          </p:cNvPr>
          <p:cNvSpPr/>
          <p:nvPr/>
        </p:nvSpPr>
        <p:spPr>
          <a:xfrm>
            <a:off x="7666536" y="3160732"/>
            <a:ext cx="469510" cy="43138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5" name="Равнобедренный треугольник 14">
            <a:extLst>
              <a:ext uri="{FF2B5EF4-FFF2-40B4-BE49-F238E27FC236}">
                <a16:creationId xmlns:a16="http://schemas.microsoft.com/office/drawing/2014/main" id="{9B2CE609-1A2F-4651-A2DB-F9A2D2CE4C51}"/>
              </a:ext>
            </a:extLst>
          </p:cNvPr>
          <p:cNvSpPr/>
          <p:nvPr/>
        </p:nvSpPr>
        <p:spPr>
          <a:xfrm>
            <a:off x="8311305" y="3155133"/>
            <a:ext cx="469510" cy="43138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6" name="Равнобедренный треугольник 15">
            <a:extLst>
              <a:ext uri="{FF2B5EF4-FFF2-40B4-BE49-F238E27FC236}">
                <a16:creationId xmlns:a16="http://schemas.microsoft.com/office/drawing/2014/main" id="{7A491447-02A7-4FCB-BCF9-20DE471B7F4E}"/>
              </a:ext>
            </a:extLst>
          </p:cNvPr>
          <p:cNvSpPr/>
          <p:nvPr/>
        </p:nvSpPr>
        <p:spPr>
          <a:xfrm>
            <a:off x="6353321" y="4711910"/>
            <a:ext cx="469510" cy="43138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7" name="Равнобедренный треугольник 16">
            <a:extLst>
              <a:ext uri="{FF2B5EF4-FFF2-40B4-BE49-F238E27FC236}">
                <a16:creationId xmlns:a16="http://schemas.microsoft.com/office/drawing/2014/main" id="{6D7D436D-00F5-4312-A231-C8E4D3C874A8}"/>
              </a:ext>
            </a:extLst>
          </p:cNvPr>
          <p:cNvSpPr/>
          <p:nvPr/>
        </p:nvSpPr>
        <p:spPr>
          <a:xfrm>
            <a:off x="6998090" y="4711910"/>
            <a:ext cx="469510" cy="43138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8" name="Равнобедренный треугольник 17">
            <a:extLst>
              <a:ext uri="{FF2B5EF4-FFF2-40B4-BE49-F238E27FC236}">
                <a16:creationId xmlns:a16="http://schemas.microsoft.com/office/drawing/2014/main" id="{ACB9E298-74A1-4B7C-AB07-A6D3979172C3}"/>
              </a:ext>
            </a:extLst>
          </p:cNvPr>
          <p:cNvSpPr/>
          <p:nvPr/>
        </p:nvSpPr>
        <p:spPr>
          <a:xfrm>
            <a:off x="7666536" y="4709219"/>
            <a:ext cx="469510" cy="43138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530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3E81C9-A5AC-4122-9982-C6EE040AD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9034"/>
          </a:xfrm>
        </p:spPr>
        <p:txBody>
          <a:bodyPr/>
          <a:lstStyle/>
          <a:p>
            <a:pPr algn="ctr"/>
            <a:r>
              <a:rPr lang="ru-RU" i="1" dirty="0">
                <a:latin typeface="Arial Black" panose="020B0A04020102020204" pitchFamily="34" charset="0"/>
              </a:rPr>
              <a:t>Выводы: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B546CF-D853-4249-A642-2C8945943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78635"/>
            <a:ext cx="8596668" cy="4662728"/>
          </a:xfrm>
        </p:spPr>
        <p:txBody>
          <a:bodyPr>
            <a:normAutofit fontScale="25000" lnSpcReduction="20000"/>
          </a:bodyPr>
          <a:lstStyle/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r>
              <a:rPr lang="ru-RU" sz="11200" dirty="0">
                <a:latin typeface="Arial Black" panose="020B0A04020102020204" pitchFamily="34" charset="0"/>
              </a:rPr>
              <a:t>Для обозначения числа, выражающего целое число десятков, </a:t>
            </a:r>
            <a:r>
              <a:rPr lang="ru-RU" sz="11200" dirty="0">
                <a:solidFill>
                  <a:srgbClr val="FF0000"/>
                </a:solidFill>
                <a:latin typeface="Arial Black" panose="020B0A04020102020204" pitchFamily="34" charset="0"/>
              </a:rPr>
              <a:t>достаточно к числу десятков приписать 0.</a:t>
            </a:r>
          </a:p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r>
              <a:rPr lang="ru-RU" sz="11200" dirty="0">
                <a:latin typeface="Arial Black" panose="020B0A04020102020204" pitchFamily="34" charset="0"/>
              </a:rPr>
              <a:t>Поскольку </a:t>
            </a:r>
            <a:r>
              <a:rPr lang="ru-RU" sz="11200" dirty="0">
                <a:solidFill>
                  <a:srgbClr val="FF0000"/>
                </a:solidFill>
                <a:latin typeface="Arial Black" panose="020B0A04020102020204" pitchFamily="34" charset="0"/>
              </a:rPr>
              <a:t>0 – круглый</a:t>
            </a:r>
            <a:r>
              <a:rPr lang="ru-RU" sz="11200" dirty="0">
                <a:latin typeface="Arial Black" panose="020B0A04020102020204" pitchFamily="34" charset="0"/>
              </a:rPr>
              <a:t>, то и </a:t>
            </a:r>
            <a:r>
              <a:rPr lang="ru-RU" sz="11200" dirty="0">
                <a:solidFill>
                  <a:srgbClr val="FF0000"/>
                </a:solidFill>
                <a:latin typeface="Arial Black" panose="020B0A04020102020204" pitchFamily="34" charset="0"/>
              </a:rPr>
              <a:t>числа</a:t>
            </a:r>
            <a:r>
              <a:rPr lang="ru-RU" sz="11200" dirty="0">
                <a:latin typeface="Arial Black" panose="020B0A04020102020204" pitchFamily="34" charset="0"/>
              </a:rPr>
              <a:t>, оканчивающиеся нулём, </a:t>
            </a:r>
            <a:r>
              <a:rPr lang="ru-RU" sz="11200" dirty="0">
                <a:solidFill>
                  <a:srgbClr val="FF0000"/>
                </a:solidFill>
                <a:latin typeface="Arial Black" panose="020B0A04020102020204" pitchFamily="34" charset="0"/>
              </a:rPr>
              <a:t>стали называть «круглыми».</a:t>
            </a:r>
          </a:p>
          <a:p>
            <a:pPr marL="400050" indent="-400050">
              <a:buFont typeface="+mj-lt"/>
              <a:buAutoNum type="romanU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772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8F6D1D-1993-40E6-A802-0FB37BB6C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4628"/>
          </a:xfrm>
        </p:spPr>
        <p:txBody>
          <a:bodyPr/>
          <a:lstStyle/>
          <a:p>
            <a:pPr algn="ctr"/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№ 3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1A6C3E-67AE-4F72-A51F-F891E42AC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818" y="1195754"/>
            <a:ext cx="8795700" cy="4726744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4000" dirty="0">
                <a:latin typeface="Arial Black" panose="020B0A04020102020204" pitchFamily="34" charset="0"/>
              </a:rPr>
              <a:t>3 д </a:t>
            </a:r>
            <a:r>
              <a:rPr lang="en-US" sz="4000" dirty="0">
                <a:latin typeface="Arial Black" panose="020B0A04020102020204" pitchFamily="34" charset="0"/>
              </a:rPr>
              <a:t>&lt;</a:t>
            </a:r>
            <a:r>
              <a:rPr lang="ru-RU" sz="4000" dirty="0">
                <a:latin typeface="Arial Black" panose="020B0A04020102020204" pitchFamily="34" charset="0"/>
              </a:rPr>
              <a:t> 6 д, значит </a:t>
            </a:r>
            <a:r>
              <a:rPr lang="ru-RU" sz="4400" dirty="0">
                <a:solidFill>
                  <a:srgbClr val="FF0000"/>
                </a:solidFill>
                <a:latin typeface="Arial Black" panose="020B0A04020102020204" pitchFamily="34" charset="0"/>
              </a:rPr>
              <a:t>30 </a:t>
            </a:r>
            <a:r>
              <a:rPr lang="en-US" sz="4400" dirty="0">
                <a:solidFill>
                  <a:srgbClr val="FF0000"/>
                </a:solidFill>
                <a:latin typeface="Arial Black" panose="020B0A04020102020204" pitchFamily="34" charset="0"/>
              </a:rPr>
              <a:t>&lt;</a:t>
            </a:r>
            <a:r>
              <a:rPr lang="ru-RU" sz="4400" dirty="0">
                <a:solidFill>
                  <a:srgbClr val="FF0000"/>
                </a:solidFill>
                <a:latin typeface="Arial Black" panose="020B0A04020102020204" pitchFamily="34" charset="0"/>
              </a:rPr>
              <a:t> 60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4000" dirty="0">
                <a:latin typeface="Arial Black" panose="020B0A04020102020204" pitchFamily="34" charset="0"/>
              </a:rPr>
              <a:t>8 д </a:t>
            </a:r>
            <a:r>
              <a:rPr lang="en-US" sz="4000" dirty="0">
                <a:latin typeface="Arial Black" panose="020B0A04020102020204" pitchFamily="34" charset="0"/>
              </a:rPr>
              <a:t>&gt;</a:t>
            </a:r>
            <a:r>
              <a:rPr lang="ru-RU" sz="4000" dirty="0">
                <a:latin typeface="Arial Black" panose="020B0A04020102020204" pitchFamily="34" charset="0"/>
              </a:rPr>
              <a:t> 2 д, значит </a:t>
            </a:r>
            <a:r>
              <a:rPr lang="ru-RU" sz="4400" dirty="0">
                <a:solidFill>
                  <a:srgbClr val="FF0000"/>
                </a:solidFill>
                <a:latin typeface="Arial Black" panose="020B0A04020102020204" pitchFamily="34" charset="0"/>
              </a:rPr>
              <a:t>80 </a:t>
            </a:r>
            <a:r>
              <a:rPr lang="en-US" sz="4400" dirty="0">
                <a:solidFill>
                  <a:srgbClr val="FF0000"/>
                </a:solidFill>
                <a:latin typeface="Arial Black" panose="020B0A04020102020204" pitchFamily="34" charset="0"/>
              </a:rPr>
              <a:t>&gt;</a:t>
            </a:r>
            <a:r>
              <a:rPr lang="ru-RU" sz="4400" dirty="0">
                <a:solidFill>
                  <a:srgbClr val="FF0000"/>
                </a:solidFill>
                <a:latin typeface="Arial Black" panose="020B0A04020102020204" pitchFamily="34" charset="0"/>
              </a:rPr>
              <a:t> 20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4000" dirty="0">
                <a:latin typeface="Arial Black" panose="020B0A04020102020204" pitchFamily="34" charset="0"/>
              </a:rPr>
              <a:t>50 </a:t>
            </a:r>
            <a:r>
              <a:rPr lang="en-US" sz="4000" dirty="0">
                <a:latin typeface="Arial Black" panose="020B0A04020102020204" pitchFamily="34" charset="0"/>
              </a:rPr>
              <a:t>&gt;</a:t>
            </a:r>
            <a:r>
              <a:rPr lang="ru-RU" sz="4000" dirty="0">
                <a:latin typeface="Arial Black" panose="020B0A04020102020204" pitchFamily="34" charset="0"/>
              </a:rPr>
              <a:t> 10 → 10 </a:t>
            </a:r>
            <a:r>
              <a:rPr lang="en-US" sz="4000" dirty="0">
                <a:latin typeface="Arial Black" panose="020B0A04020102020204" pitchFamily="34" charset="0"/>
              </a:rPr>
              <a:t>&gt;</a:t>
            </a:r>
            <a:r>
              <a:rPr lang="ru-RU" sz="4000" dirty="0">
                <a:latin typeface="Arial Black" panose="020B0A04020102020204" pitchFamily="34" charset="0"/>
              </a:rPr>
              <a:t> 7, значит </a:t>
            </a:r>
            <a:r>
              <a:rPr lang="ru-RU" sz="4400" dirty="0">
                <a:solidFill>
                  <a:srgbClr val="FF0000"/>
                </a:solidFill>
                <a:latin typeface="Arial Black" panose="020B0A04020102020204" pitchFamily="34" charset="0"/>
              </a:rPr>
              <a:t>50 </a:t>
            </a:r>
            <a:r>
              <a:rPr lang="en-US" sz="4400" dirty="0">
                <a:solidFill>
                  <a:srgbClr val="FF0000"/>
                </a:solidFill>
                <a:latin typeface="Arial Black" panose="020B0A04020102020204" pitchFamily="34" charset="0"/>
              </a:rPr>
              <a:t>&gt;</a:t>
            </a:r>
            <a:r>
              <a:rPr lang="ru-RU" sz="4400" dirty="0">
                <a:solidFill>
                  <a:srgbClr val="FF0000"/>
                </a:solidFill>
                <a:latin typeface="Arial Black" panose="020B0A04020102020204" pitchFamily="34" charset="0"/>
              </a:rPr>
              <a:t> 7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4000" dirty="0">
                <a:latin typeface="Arial Black" panose="020B0A04020102020204" pitchFamily="34" charset="0"/>
              </a:rPr>
              <a:t>0 </a:t>
            </a:r>
            <a:r>
              <a:rPr lang="en-US" sz="4000" dirty="0">
                <a:latin typeface="Arial Black" panose="020B0A04020102020204" pitchFamily="34" charset="0"/>
              </a:rPr>
              <a:t>&lt;</a:t>
            </a:r>
            <a:r>
              <a:rPr lang="ru-RU" sz="4000" dirty="0">
                <a:latin typeface="Arial Black" panose="020B0A04020102020204" pitchFamily="34" charset="0"/>
              </a:rPr>
              <a:t> 10 → 10 </a:t>
            </a:r>
            <a:r>
              <a:rPr lang="en-US" sz="4000" dirty="0">
                <a:latin typeface="Arial Black" panose="020B0A04020102020204" pitchFamily="34" charset="0"/>
              </a:rPr>
              <a:t>&lt;</a:t>
            </a:r>
            <a:r>
              <a:rPr lang="ru-RU" sz="4000" dirty="0">
                <a:latin typeface="Arial Black" panose="020B0A04020102020204" pitchFamily="34" charset="0"/>
              </a:rPr>
              <a:t> 40, значит </a:t>
            </a:r>
            <a:r>
              <a:rPr lang="ru-RU" sz="4800" dirty="0">
                <a:solidFill>
                  <a:srgbClr val="FF0000"/>
                </a:solidFill>
                <a:latin typeface="Arial Black" panose="020B0A04020102020204" pitchFamily="34" charset="0"/>
              </a:rPr>
              <a:t>0 </a:t>
            </a:r>
            <a:r>
              <a:rPr lang="en-US" sz="4800" dirty="0">
                <a:solidFill>
                  <a:srgbClr val="FF0000"/>
                </a:solidFill>
                <a:latin typeface="Arial Black" panose="020B0A04020102020204" pitchFamily="34" charset="0"/>
              </a:rPr>
              <a:t>&lt;</a:t>
            </a:r>
            <a:r>
              <a:rPr lang="ru-RU" sz="4800" dirty="0">
                <a:solidFill>
                  <a:srgbClr val="FF0000"/>
                </a:solidFill>
                <a:latin typeface="Arial Black" panose="020B0A04020102020204" pitchFamily="34" charset="0"/>
              </a:rPr>
              <a:t> 40</a:t>
            </a:r>
          </a:p>
          <a:p>
            <a:pPr>
              <a:buAutoNum type="arabicPlain" startAt="50"/>
            </a:pPr>
            <a:endParaRPr lang="ru-RU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829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812CC0-6359-411B-A349-9D60BFD22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8695"/>
          </a:xfrm>
        </p:spPr>
        <p:txBody>
          <a:bodyPr/>
          <a:lstStyle/>
          <a:p>
            <a:pPr algn="ctr"/>
            <a:r>
              <a:rPr lang="ru-RU" i="1" dirty="0">
                <a:latin typeface="Arial Black" panose="020B0A04020102020204" pitchFamily="34" charset="0"/>
              </a:rPr>
              <a:t>Вывод: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EF1687-9CC4-4B53-8D9A-11EC14CADA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047" y="1645921"/>
            <a:ext cx="9324795" cy="439544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5400" dirty="0">
                <a:latin typeface="Arial Black" panose="020B0A04020102020204" pitchFamily="34" charset="0"/>
              </a:rPr>
              <a:t>Любое круглое число больше однозначного.</a:t>
            </a:r>
          </a:p>
        </p:txBody>
      </p:sp>
    </p:spTree>
    <p:extLst>
      <p:ext uri="{BB962C8B-B14F-4D97-AF65-F5344CB8AC3E}">
        <p14:creationId xmlns:p14="http://schemas.microsoft.com/office/powerpoint/2010/main" val="3649759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</TotalTime>
  <Words>334</Words>
  <Application>Microsoft Office PowerPoint</Application>
  <PresentationFormat>Широкоэкранный</PresentationFormat>
  <Paragraphs>52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Times New Roman</vt:lpstr>
      <vt:lpstr>Trebuchet MS</vt:lpstr>
      <vt:lpstr>Wingdings 3</vt:lpstr>
      <vt:lpstr>Аспект</vt:lpstr>
      <vt:lpstr>Математика</vt:lpstr>
      <vt:lpstr>Тема урока. Круглые числа.</vt:lpstr>
      <vt:lpstr>Устный счет</vt:lpstr>
      <vt:lpstr>Проверим себя</vt:lpstr>
      <vt:lpstr>Допишите строки в тетради.</vt:lpstr>
      <vt:lpstr>Проверим себя</vt:lpstr>
      <vt:lpstr>Выводы:</vt:lpstr>
      <vt:lpstr>№ 3</vt:lpstr>
      <vt:lpstr>Вывод:</vt:lpstr>
      <vt:lpstr>Запишите в 2 столбика, запомните.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</dc:title>
  <dc:creator>Оксана</dc:creator>
  <cp:lastModifiedBy>Оксана</cp:lastModifiedBy>
  <cp:revision>16</cp:revision>
  <dcterms:created xsi:type="dcterms:W3CDTF">2020-04-12T17:11:13Z</dcterms:created>
  <dcterms:modified xsi:type="dcterms:W3CDTF">2020-04-12T18:56:21Z</dcterms:modified>
</cp:coreProperties>
</file>